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sldIdLst>
    <p:sldId id="257" r:id="rId2"/>
    <p:sldId id="256" r:id="rId3"/>
    <p:sldId id="258" r:id="rId4"/>
    <p:sldId id="259" r:id="rId5"/>
    <p:sldId id="261" r:id="rId6"/>
    <p:sldId id="262" r:id="rId7"/>
    <p:sldId id="263" r:id="rId8"/>
    <p:sldId id="264" r:id="rId9"/>
    <p:sldId id="265" r:id="rId10"/>
    <p:sldId id="260" r:id="rId11"/>
    <p:sldId id="267" r:id="rId12"/>
    <p:sldId id="268" r:id="rId13"/>
    <p:sldId id="269" r:id="rId14"/>
    <p:sldId id="270" r:id="rId15"/>
    <p:sldId id="271" r:id="rId16"/>
    <p:sldId id="266" r:id="rId17"/>
    <p:sldId id="273" r:id="rId18"/>
    <p:sldId id="274" r:id="rId19"/>
    <p:sldId id="275" r:id="rId20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Нет стиля, нет сетки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 horzBarState="maximized">
    <p:restoredLeft sz="20016" autoAdjust="0"/>
    <p:restoredTop sz="94660"/>
  </p:normalViewPr>
  <p:slideViewPr>
    <p:cSldViewPr snapToGrid="0">
      <p:cViewPr varScale="1">
        <p:scale>
          <a:sx n="73" d="100"/>
          <a:sy n="73" d="100"/>
        </p:scale>
        <p:origin x="-408" y="-10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spect="1"/>
          </p:cNvSpPr>
          <p:nvPr/>
        </p:nvSpPr>
        <p:spPr>
          <a:xfrm>
            <a:off x="231140" y="243840"/>
            <a:ext cx="11724640" cy="6377939"/>
          </a:xfrm>
          <a:prstGeom prst="rect">
            <a:avLst/>
          </a:prstGeom>
          <a:solidFill>
            <a:schemeClr val="accent1"/>
          </a:solidFill>
          <a:ln w="12700"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09980" y="882376"/>
            <a:ext cx="9966960" cy="2926080"/>
          </a:xfrm>
        </p:spPr>
        <p:txBody>
          <a:bodyPr anchor="b">
            <a:normAutofit/>
          </a:bodyPr>
          <a:lstStyle>
            <a:lvl1pPr algn="ctr">
              <a:lnSpc>
                <a:spcPct val="85000"/>
              </a:lnSpc>
              <a:defRPr sz="7200" b="1" cap="all" baseline="0">
                <a:solidFill>
                  <a:srgbClr val="FFFF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709530" y="3869634"/>
            <a:ext cx="8767860" cy="1388165"/>
          </a:xfrm>
        </p:spPr>
        <p:txBody>
          <a:bodyPr>
            <a:normAutofit/>
          </a:bodyPr>
          <a:lstStyle>
            <a:lvl1pPr marL="0" indent="0" algn="ctr">
              <a:buNone/>
              <a:defRPr sz="2200">
                <a:solidFill>
                  <a:srgbClr val="FFFFFF"/>
                </a:solidFill>
              </a:defRPr>
            </a:lvl1pPr>
            <a:lvl2pPr marL="457200" indent="0" algn="ctr">
              <a:buNone/>
              <a:defRPr sz="2200"/>
            </a:lvl2pPr>
            <a:lvl3pPr marL="914400" indent="0" algn="ctr">
              <a:buNone/>
              <a:defRPr sz="22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E76A705C-9596-4C80-B903-1167622241C5}" type="datetimeFigureOut">
              <a:rPr lang="ru-RU" smtClean="0"/>
              <a:pPr/>
              <a:t>10.05.2020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50BD236C-DF37-4A7D-8F92-D0BCC982C11C}" type="slidenum">
              <a:rPr lang="ru-RU" smtClean="0"/>
              <a:pPr/>
              <a:t>‹#›</a:t>
            </a:fld>
            <a:endParaRPr lang="ru-RU"/>
          </a:p>
        </p:txBody>
      </p:sp>
      <p:cxnSp>
        <p:nvCxnSpPr>
          <p:cNvPr id="8" name="Straight Connector 7"/>
          <p:cNvCxnSpPr/>
          <p:nvPr/>
        </p:nvCxnSpPr>
        <p:spPr>
          <a:xfrm>
            <a:off x="1978660" y="3733800"/>
            <a:ext cx="8229601" cy="0"/>
          </a:xfrm>
          <a:prstGeom prst="line">
            <a:avLst/>
          </a:prstGeom>
          <a:ln>
            <a:solidFill>
              <a:srgbClr val="FFFF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290127660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6A705C-9596-4C80-B903-1167622241C5}" type="datetimeFigureOut">
              <a:rPr lang="ru-RU" smtClean="0"/>
              <a:pPr/>
              <a:t>10.05.2020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BD236C-DF37-4A7D-8F92-D0BCC982C11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88506805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06424" y="1173575"/>
            <a:ext cx="9966960" cy="2926080"/>
          </a:xfrm>
        </p:spPr>
        <p:txBody>
          <a:bodyPr anchor="b">
            <a:noAutofit/>
          </a:bodyPr>
          <a:lstStyle>
            <a:lvl1pPr algn="ctr">
              <a:lnSpc>
                <a:spcPct val="85000"/>
              </a:lnSpc>
              <a:defRPr sz="7200" b="0" cap="all" baseline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709928" y="4154520"/>
            <a:ext cx="8769096" cy="1363806"/>
          </a:xfrm>
        </p:spPr>
        <p:txBody>
          <a:bodyPr anchor="t">
            <a:normAutofit/>
          </a:bodyPr>
          <a:lstStyle>
            <a:lvl1pPr marL="0" indent="0" algn="ctr">
              <a:buNone/>
              <a:defRPr sz="2200">
                <a:solidFill>
                  <a:schemeClr val="accent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6A705C-9596-4C80-B903-1167622241C5}" type="datetimeFigureOut">
              <a:rPr lang="ru-RU" smtClean="0"/>
              <a:pPr/>
              <a:t>10.05.2020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BD236C-DF37-4A7D-8F92-D0BCC982C11C}" type="slidenum">
              <a:rPr lang="ru-RU" smtClean="0"/>
              <a:pPr/>
              <a:t>‹#›</a:t>
            </a:fld>
            <a:endParaRPr lang="ru-RU"/>
          </a:p>
        </p:txBody>
      </p:sp>
      <p:cxnSp>
        <p:nvCxnSpPr>
          <p:cNvPr id="7" name="Straight Connector 6"/>
          <p:cNvCxnSpPr/>
          <p:nvPr/>
        </p:nvCxnSpPr>
        <p:spPr>
          <a:xfrm>
            <a:off x="1981200" y="4020408"/>
            <a:ext cx="8229601" cy="0"/>
          </a:xfrm>
          <a:prstGeom prst="line">
            <a:avLst/>
          </a:prstGeom>
          <a:ln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373516018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43000" y="2057399"/>
            <a:ext cx="4754880" cy="402336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67612" y="2057400"/>
            <a:ext cx="4754880" cy="402336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6A705C-9596-4C80-B903-1167622241C5}" type="datetimeFigureOut">
              <a:rPr lang="ru-RU" smtClean="0"/>
              <a:pPr/>
              <a:t>10.05.2020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BD236C-DF37-4A7D-8F92-D0BCC982C11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97446961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2001511"/>
            <a:ext cx="4754880" cy="777240"/>
          </a:xfrm>
        </p:spPr>
        <p:txBody>
          <a:bodyPr anchor="ctr"/>
          <a:lstStyle>
            <a:lvl1pPr marL="0" indent="0">
              <a:spcBef>
                <a:spcPts val="0"/>
              </a:spcBef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43000" y="2721483"/>
            <a:ext cx="4754880" cy="338328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69173" y="1999032"/>
            <a:ext cx="4754880" cy="777240"/>
          </a:xfrm>
        </p:spPr>
        <p:txBody>
          <a:bodyPr anchor="ctr"/>
          <a:lstStyle>
            <a:lvl1pPr marL="0" indent="0">
              <a:spcBef>
                <a:spcPts val="0"/>
              </a:spcBef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69173" y="2719322"/>
            <a:ext cx="4754880" cy="338328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6A705C-9596-4C80-B903-1167622241C5}" type="datetimeFigureOut">
              <a:rPr lang="ru-RU" smtClean="0"/>
              <a:pPr/>
              <a:t>10.05.2020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BD236C-DF37-4A7D-8F92-D0BCC982C11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13043108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6A705C-9596-4C80-B903-1167622241C5}" type="datetimeFigureOut">
              <a:rPr lang="ru-RU" smtClean="0"/>
              <a:pPr/>
              <a:t>10.05.2020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BD236C-DF37-4A7D-8F92-D0BCC982C11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518149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6A705C-9596-4C80-B903-1167622241C5}" type="datetimeFigureOut">
              <a:rPr lang="ru-RU" smtClean="0"/>
              <a:pPr/>
              <a:t>10.05.2020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BD236C-DF37-4A7D-8F92-D0BCC982C11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308996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3000" y="1097280"/>
            <a:ext cx="3931920" cy="1737360"/>
          </a:xfrm>
        </p:spPr>
        <p:txBody>
          <a:bodyPr anchor="b">
            <a:noAutofit/>
          </a:bodyPr>
          <a:lstStyle>
            <a:lvl1pPr>
              <a:lnSpc>
                <a:spcPct val="90000"/>
              </a:lnSpc>
              <a:defRPr sz="40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852159" y="1097280"/>
            <a:ext cx="5212080" cy="466344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3000" y="2834640"/>
            <a:ext cx="3931920" cy="3017520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spcBef>
                <a:spcPts val="1000"/>
              </a:spcBef>
              <a:buNone/>
              <a:defRPr sz="17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6A705C-9596-4C80-B903-1167622241C5}" type="datetimeFigureOut">
              <a:rPr lang="ru-RU" smtClean="0"/>
              <a:pPr/>
              <a:t>10.05.2020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BD236C-DF37-4A7D-8F92-D0BCC982C11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597723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3000" y="1097280"/>
            <a:ext cx="3931920" cy="1737360"/>
          </a:xfrm>
        </p:spPr>
        <p:txBody>
          <a:bodyPr anchor="b">
            <a:noAutofit/>
          </a:bodyPr>
          <a:lstStyle>
            <a:lvl1pPr>
              <a:lnSpc>
                <a:spcPct val="90000"/>
              </a:lnSpc>
              <a:defRPr sz="40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413248" y="1069847"/>
            <a:ext cx="6099048" cy="4800600"/>
          </a:xfrm>
        </p:spPr>
        <p:txBody>
          <a:bodyPr lIns="274320" tIns="182880" anchor="t">
            <a:normAutofit/>
          </a:bodyPr>
          <a:lstStyle>
            <a:lvl1pPr marL="0" indent="0">
              <a:buNone/>
              <a:defRPr sz="28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3000" y="2834640"/>
            <a:ext cx="3931920" cy="2880360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spcBef>
                <a:spcPts val="1000"/>
              </a:spcBef>
              <a:buNone/>
              <a:defRPr sz="17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6A705C-9596-4C80-B903-1167622241C5}" type="datetimeFigureOut">
              <a:rPr lang="ru-RU" smtClean="0"/>
              <a:pPr/>
              <a:t>10.05.2020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BD236C-DF37-4A7D-8F92-D0BCC982C11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77005567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6A705C-9596-4C80-B903-1167622241C5}" type="datetimeFigureOut">
              <a:rPr lang="ru-RU" smtClean="0"/>
              <a:pPr/>
              <a:t>10.05.2020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BD236C-DF37-4A7D-8F92-D0BCC982C11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56896353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762000"/>
            <a:ext cx="2324100" cy="5410200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43000" y="762000"/>
            <a:ext cx="7429500" cy="541020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6A705C-9596-4C80-B903-1167622241C5}" type="datetimeFigureOut">
              <a:rPr lang="ru-RU" smtClean="0"/>
              <a:pPr/>
              <a:t>10.05.2020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BD236C-DF37-4A7D-8F92-D0BCC982C11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14886526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spect="1"/>
          </p:cNvSpPr>
          <p:nvPr/>
        </p:nvSpPr>
        <p:spPr>
          <a:xfrm>
            <a:off x="231140" y="243840"/>
            <a:ext cx="11724640" cy="6377939"/>
          </a:xfrm>
          <a:prstGeom prst="rect">
            <a:avLst/>
          </a:prstGeom>
          <a:solidFill>
            <a:schemeClr val="bg1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143000" y="609600"/>
            <a:ext cx="9875520" cy="135636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2057400"/>
            <a:ext cx="9872871" cy="40386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142996" y="6223828"/>
            <a:ext cx="232907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accent1"/>
                </a:solidFill>
              </a:defRPr>
            </a:lvl1pPr>
          </a:lstStyle>
          <a:p>
            <a:fld id="{E76A705C-9596-4C80-B903-1167622241C5}" type="datetimeFigureOut">
              <a:rPr lang="ru-RU" smtClean="0"/>
              <a:pPr/>
              <a:t>10.05.2020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949148" y="6223828"/>
            <a:ext cx="471777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accent1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329530" y="6223828"/>
            <a:ext cx="170621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accent1"/>
                </a:solidFill>
              </a:defRPr>
            </a:lvl1pPr>
          </a:lstStyle>
          <a:p>
            <a:fld id="{50BD236C-DF37-4A7D-8F92-D0BCC982C11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6245172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accent1"/>
          </a:solidFill>
          <a:latin typeface="+mj-lt"/>
          <a:ea typeface="+mj-ea"/>
          <a:cs typeface="+mj-cs"/>
        </a:defRPr>
      </a:lvl1pPr>
    </p:titleStyle>
    <p:bodyStyle>
      <a:lvl1pPr marL="228600" indent="-182880" algn="l" defTabSz="914400" rtl="0" eaLnBrk="1" latinLnBrk="0" hangingPunct="1">
        <a:lnSpc>
          <a:spcPct val="90000"/>
        </a:lnSpc>
        <a:spcBef>
          <a:spcPts val="1400"/>
        </a:spcBef>
        <a:buClr>
          <a:schemeClr val="accent1"/>
        </a:buClr>
        <a:buSzPct val="80000"/>
        <a:buFont typeface="Corbel" pitchFamily="34" charset="0"/>
        <a:buChar char="•"/>
        <a:defRPr sz="2200" kern="1200">
          <a:solidFill>
            <a:schemeClr val="accent1"/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2000" kern="1200">
          <a:solidFill>
            <a:schemeClr val="accent1"/>
          </a:solidFill>
          <a:latin typeface="+mn-lt"/>
          <a:ea typeface="+mn-ea"/>
          <a:cs typeface="+mn-cs"/>
        </a:defRPr>
      </a:lvl2pPr>
      <a:lvl3pPr marL="73152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800" kern="1200">
          <a:solidFill>
            <a:schemeClr val="accent1"/>
          </a:solidFill>
          <a:latin typeface="+mn-lt"/>
          <a:ea typeface="+mn-ea"/>
          <a:cs typeface="+mn-cs"/>
        </a:defRPr>
      </a:lvl3pPr>
      <a:lvl4pPr marL="100584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4pPr>
      <a:lvl5pPr marL="128016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5pPr>
      <a:lvl6pPr marL="16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6pPr>
      <a:lvl7pPr marL="19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7pPr>
      <a:lvl8pPr marL="22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8pPr>
      <a:lvl9pPr marL="25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slide" Target="slide4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.jpeg"/><Relationship Id="rId4" Type="http://schemas.openxmlformats.org/officeDocument/2006/relationships/slide" Target="slide10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" Target="slide5.xml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jpeg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.gif"/><Relationship Id="rId4" Type="http://schemas.openxmlformats.org/officeDocument/2006/relationships/slide" Target="slide6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.gif"/><Relationship Id="rId4" Type="http://schemas.openxmlformats.org/officeDocument/2006/relationships/slide" Target="slide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.gif"/><Relationship Id="rId4" Type="http://schemas.openxmlformats.org/officeDocument/2006/relationships/slide" Target="slide8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" Target="slide9.xml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gif"/><Relationship Id="rId5" Type="http://schemas.openxmlformats.org/officeDocument/2006/relationships/slide" Target="slide6.xml"/><Relationship Id="rId4" Type="http://schemas.openxmlformats.org/officeDocument/2006/relationships/image" Target="../media/image6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7" Type="http://schemas.openxmlformats.org/officeDocument/2006/relationships/image" Target="../media/image9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6" Type="http://schemas.openxmlformats.org/officeDocument/2006/relationships/slide" Target="slide3.xml"/><Relationship Id="rId5" Type="http://schemas.openxmlformats.org/officeDocument/2006/relationships/image" Target="../media/image8.gif"/><Relationship Id="rId4" Type="http://schemas.openxmlformats.org/officeDocument/2006/relationships/slide" Target="slide6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7" Type="http://schemas.openxmlformats.org/officeDocument/2006/relationships/image" Target="../media/image12.jpeg"/><Relationship Id="rId2" Type="http://schemas.openxmlformats.org/officeDocument/2006/relationships/slide" Target="slide11.xml"/><Relationship Id="rId1" Type="http://schemas.openxmlformats.org/officeDocument/2006/relationships/slideLayout" Target="../slideLayouts/slideLayout7.xml"/><Relationship Id="rId6" Type="http://schemas.openxmlformats.org/officeDocument/2006/relationships/slide" Target="slide3.xml"/><Relationship Id="rId5" Type="http://schemas.openxmlformats.org/officeDocument/2006/relationships/image" Target="../media/image11.png"/><Relationship Id="rId4" Type="http://schemas.openxmlformats.org/officeDocument/2006/relationships/slide" Target="slide16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gif"/><Relationship Id="rId3" Type="http://schemas.openxmlformats.org/officeDocument/2006/relationships/image" Target="../media/image10.jpeg"/><Relationship Id="rId7" Type="http://schemas.openxmlformats.org/officeDocument/2006/relationships/image" Target="../media/image12.jpe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Relationship Id="rId6" Type="http://schemas.openxmlformats.org/officeDocument/2006/relationships/slide" Target="slide3.xml"/><Relationship Id="rId5" Type="http://schemas.openxmlformats.org/officeDocument/2006/relationships/slide" Target="slide17.xml"/><Relationship Id="rId4" Type="http://schemas.openxmlformats.org/officeDocument/2006/relationships/slide" Target="slide12.xm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gif"/><Relationship Id="rId3" Type="http://schemas.openxmlformats.org/officeDocument/2006/relationships/image" Target="../media/image10.jpeg"/><Relationship Id="rId7" Type="http://schemas.openxmlformats.org/officeDocument/2006/relationships/image" Target="../media/image12.jpe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Relationship Id="rId6" Type="http://schemas.openxmlformats.org/officeDocument/2006/relationships/slide" Target="slide3.xml"/><Relationship Id="rId5" Type="http://schemas.openxmlformats.org/officeDocument/2006/relationships/slide" Target="slide18.xml"/><Relationship Id="rId4" Type="http://schemas.openxmlformats.org/officeDocument/2006/relationships/slide" Target="slide13.xml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gif"/><Relationship Id="rId3" Type="http://schemas.openxmlformats.org/officeDocument/2006/relationships/image" Target="../media/image10.jpeg"/><Relationship Id="rId7" Type="http://schemas.openxmlformats.org/officeDocument/2006/relationships/image" Target="../media/image12.jpe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Relationship Id="rId6" Type="http://schemas.openxmlformats.org/officeDocument/2006/relationships/slide" Target="slide3.xml"/><Relationship Id="rId5" Type="http://schemas.openxmlformats.org/officeDocument/2006/relationships/slide" Target="slide19.xml"/><Relationship Id="rId4" Type="http://schemas.openxmlformats.org/officeDocument/2006/relationships/slide" Target="slide14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7" Type="http://schemas.openxmlformats.org/officeDocument/2006/relationships/image" Target="../media/image13.gif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.jpeg"/><Relationship Id="rId5" Type="http://schemas.openxmlformats.org/officeDocument/2006/relationships/slide" Target="slide3.xml"/><Relationship Id="rId4" Type="http://schemas.openxmlformats.org/officeDocument/2006/relationships/slide" Target="slide15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7" Type="http://schemas.openxmlformats.org/officeDocument/2006/relationships/image" Target="../media/image13.gif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.jpeg"/><Relationship Id="rId5" Type="http://schemas.openxmlformats.org/officeDocument/2006/relationships/slide" Target="slide3.xml"/><Relationship Id="rId4" Type="http://schemas.openxmlformats.org/officeDocument/2006/relationships/slide" Target="slide16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slide" Target="slide10.xml"/><Relationship Id="rId2" Type="http://schemas.openxmlformats.org/officeDocument/2006/relationships/image" Target="../media/image14.gif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slide" Target="slide11.xml"/><Relationship Id="rId2" Type="http://schemas.openxmlformats.org/officeDocument/2006/relationships/image" Target="../media/image14.gif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slide" Target="slide12.xml"/><Relationship Id="rId2" Type="http://schemas.openxmlformats.org/officeDocument/2006/relationships/image" Target="../media/image14.gif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slide" Target="slide13.xml"/><Relationship Id="rId2" Type="http://schemas.openxmlformats.org/officeDocument/2006/relationships/image" Target="../media/image14.gif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2425" y="3594100"/>
            <a:ext cx="4321442" cy="3001962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sz="1200" b="1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МБ ДОУ </a:t>
            </a:r>
            <a:r>
              <a:rPr lang="ru-RU" sz="1200" b="1" dirty="0" err="1" smtClean="0">
                <a:solidFill>
                  <a:srgbClr val="002060"/>
                </a:solidFill>
                <a:latin typeface="Arial Black" panose="020B0A04020102020204" pitchFamily="34" charset="0"/>
              </a:rPr>
              <a:t>Починковский</a:t>
            </a:r>
            <a:r>
              <a:rPr lang="ru-RU" sz="1200" b="1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 детский сад № 3</a:t>
            </a:r>
            <a:r>
              <a:rPr lang="ru-RU" b="1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/>
            </a:r>
            <a:br>
              <a:rPr lang="ru-RU" b="1" dirty="0" smtClean="0">
                <a:solidFill>
                  <a:srgbClr val="002060"/>
                </a:solidFill>
                <a:latin typeface="Arial Black" panose="020B0A04020102020204" pitchFamily="34" charset="0"/>
              </a:rPr>
            </a:br>
            <a:r>
              <a:rPr lang="ru-RU" b="1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Интерактивная </a:t>
            </a:r>
            <a:r>
              <a:rPr lang="ru-RU" b="1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игра </a:t>
            </a:r>
            <a:br>
              <a:rPr lang="ru-RU" b="1" dirty="0" smtClean="0">
                <a:solidFill>
                  <a:srgbClr val="002060"/>
                </a:solidFill>
                <a:latin typeface="Arial Black" panose="020B0A04020102020204" pitchFamily="34" charset="0"/>
              </a:rPr>
            </a:br>
            <a:r>
              <a:rPr lang="ru-RU" b="1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для дошкольников</a:t>
            </a:r>
            <a:endParaRPr lang="ru-RU" b="1" dirty="0">
              <a:solidFill>
                <a:srgbClr val="002060"/>
              </a:solidFill>
              <a:latin typeface="Arial Black" panose="020B0A04020102020204" pitchFamily="34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143000" y="2057400"/>
            <a:ext cx="9872871" cy="2273300"/>
          </a:xfrm>
        </p:spPr>
        <p:txBody>
          <a:bodyPr>
            <a:normAutofit/>
          </a:bodyPr>
          <a:lstStyle/>
          <a:p>
            <a:pPr marL="45720" indent="0" algn="ctr">
              <a:buNone/>
            </a:pPr>
            <a:r>
              <a:rPr lang="ru-RU" sz="3600" b="1" dirty="0" smtClean="0">
                <a:solidFill>
                  <a:schemeClr val="accent1">
                    <a:lumMod val="50000"/>
                  </a:schemeClr>
                </a:solidFill>
                <a:latin typeface="Arial Black" panose="020B0A04020102020204" pitchFamily="34" charset="0"/>
              </a:rPr>
              <a:t>«Занимательная математика»</a:t>
            </a:r>
            <a:br>
              <a:rPr lang="ru-RU" sz="3600" b="1" dirty="0" smtClean="0">
                <a:solidFill>
                  <a:schemeClr val="accent1">
                    <a:lumMod val="50000"/>
                  </a:schemeClr>
                </a:solidFill>
                <a:latin typeface="Arial Black" panose="020B0A04020102020204" pitchFamily="34" charset="0"/>
              </a:rPr>
            </a:br>
            <a:endParaRPr lang="ru-RU" sz="3600" b="1" dirty="0" smtClean="0">
              <a:solidFill>
                <a:schemeClr val="accent1">
                  <a:lumMod val="50000"/>
                </a:schemeClr>
              </a:solidFill>
              <a:latin typeface="Arial Black" panose="020B0A04020102020204" pitchFamily="34" charset="0"/>
            </a:endParaRPr>
          </a:p>
          <a:p>
            <a:pPr marL="45720" indent="0" algn="ctr">
              <a:buNone/>
            </a:pPr>
            <a:r>
              <a:rPr lang="ru-RU" sz="2400" b="1" dirty="0" smtClean="0">
                <a:solidFill>
                  <a:schemeClr val="accent1">
                    <a:lumMod val="50000"/>
                  </a:schemeClr>
                </a:solidFill>
                <a:latin typeface="Arial Black" panose="020B0A04020102020204" pitchFamily="34" charset="0"/>
              </a:rPr>
              <a:t>Воспитатель: </a:t>
            </a:r>
            <a:r>
              <a:rPr lang="ru-RU" sz="2400" b="1" dirty="0" smtClean="0">
                <a:solidFill>
                  <a:schemeClr val="accent1">
                    <a:lumMod val="50000"/>
                  </a:schemeClr>
                </a:solidFill>
                <a:latin typeface="Arial Black" panose="020B0A04020102020204" pitchFamily="34" charset="0"/>
              </a:rPr>
              <a:t>Тумаева </a:t>
            </a:r>
            <a:r>
              <a:rPr lang="ru-RU" sz="2400" b="1" dirty="0" smtClean="0">
                <a:solidFill>
                  <a:schemeClr val="accent1">
                    <a:lumMod val="50000"/>
                  </a:schemeClr>
                </a:solidFill>
                <a:latin typeface="Arial Black" panose="020B0A04020102020204" pitchFamily="34" charset="0"/>
              </a:rPr>
              <a:t>Людмила </a:t>
            </a:r>
            <a:r>
              <a:rPr lang="ru-RU" sz="2400" b="1" dirty="0" smtClean="0">
                <a:solidFill>
                  <a:schemeClr val="accent1">
                    <a:lumMod val="50000"/>
                  </a:schemeClr>
                </a:solidFill>
                <a:latin typeface="Arial Black" panose="020B0A04020102020204" pitchFamily="34" charset="0"/>
              </a:rPr>
              <a:t>Ивановна</a:t>
            </a:r>
            <a:endParaRPr lang="ru-RU" sz="2400" b="1" dirty="0" smtClean="0">
              <a:solidFill>
                <a:schemeClr val="accent1">
                  <a:lumMod val="50000"/>
                </a:schemeClr>
              </a:solidFill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4127714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952500" y="736600"/>
            <a:ext cx="10325100" cy="5410200"/>
          </a:xfrm>
        </p:spPr>
        <p:txBody>
          <a:bodyPr>
            <a:normAutofit/>
          </a:bodyPr>
          <a:lstStyle/>
          <a:p>
            <a:pPr algn="just">
              <a:lnSpc>
                <a:spcPct val="100000"/>
              </a:lnSpc>
            </a:pPr>
            <a:r>
              <a:rPr lang="ru-RU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Интерактивная</a:t>
            </a:r>
            <a:r>
              <a:rPr lang="ru-RU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игра "Занимательная математика" предназначена для работы с </a:t>
            </a:r>
            <a:r>
              <a:rPr lang="ru-RU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детьми среднего и</a:t>
            </a:r>
            <a:r>
              <a:rPr lang="ru-RU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старшего дошкольного возраста для проведения образовательной деятельности по формированию элементарных математических представлений. Игра состоит из комплекса игровых заданий, направленных на развитие у </a:t>
            </a:r>
            <a:r>
              <a:rPr lang="ru-RU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дошкольников элементарных математических представлений</a:t>
            </a:r>
          </a:p>
          <a:p>
            <a:pPr algn="just">
              <a:lnSpc>
                <a:spcPct val="100000"/>
              </a:lnSpc>
            </a:pPr>
            <a:r>
              <a:rPr lang="ru-RU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В увлекательной игровой форме дошкольники выполняют задания и совершенствуют навыки счета в пределах пяти.</a:t>
            </a:r>
          </a:p>
        </p:txBody>
      </p:sp>
    </p:spTree>
    <p:extLst>
      <p:ext uri="{BB962C8B-B14F-4D97-AF65-F5344CB8AC3E}">
        <p14:creationId xmlns:p14="http://schemas.microsoft.com/office/powerpoint/2010/main" xmlns="" val="11667420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32" name="Picture 8" descr="https://fsd.multiurok.ru/html/2018/12/12/s_5c11562b5cdbc/img23.jpg">
            <a:hlinkClick r:id="rId2" action="ppaction://hlinksldjump" tooltip="слайд4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143000" y="1287780"/>
            <a:ext cx="4716000" cy="35369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38" name="Picture 14" descr="https://ds04.infourok.ru/uploads/ex/103b/001a00da-900f682d/img0.jpg">
            <a:hlinkClick r:id="rId4" action="ppaction://hlinksldjump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299873" y="1287779"/>
            <a:ext cx="4715998" cy="35369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40374585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42998" y="348829"/>
            <a:ext cx="9875520" cy="491066"/>
          </a:xfrm>
        </p:spPr>
        <p:txBody>
          <a:bodyPr>
            <a:normAutofit fontScale="90000"/>
          </a:bodyPr>
          <a:lstStyle/>
          <a:p>
            <a:pPr algn="ctr"/>
            <a:r>
              <a:rPr lang="ru-RU" dirty="0" smtClean="0">
                <a:solidFill>
                  <a:schemeClr val="accent1">
                    <a:lumMod val="50000"/>
                  </a:schemeClr>
                </a:solidFill>
              </a:rPr>
              <a:t>Собери цифры по порядку</a:t>
            </a:r>
            <a:endParaRPr lang="ru-RU" dirty="0">
              <a:solidFill>
                <a:schemeClr val="accent1">
                  <a:lumMod val="50000"/>
                </a:schemeClr>
              </a:solidFill>
            </a:endParaRP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83655" y="1633131"/>
            <a:ext cx="3119660" cy="4038600"/>
          </a:xfrm>
          <a:prstGeom prst="rect">
            <a:avLst/>
          </a:prstGeom>
        </p:spPr>
      </p:pic>
      <p:pic>
        <p:nvPicPr>
          <p:cNvPr id="6" name="Рисунок 5">
            <a:hlinkClick r:id="rId3" action="ppaction://hlinksldjump" tooltip="1"/>
          </p:cNvPr>
          <p:cNvPicPr>
            <a:picLocks noChangeAspect="1"/>
          </p:cNvPicPr>
          <p:nvPr/>
        </p:nvPicPr>
        <p:blipFill rotWithShape="1">
          <a:blip r:embed="rId4"/>
          <a:srcRect l="8680" t="13484" r="73091" b="59156"/>
          <a:stretch/>
        </p:blipFill>
        <p:spPr>
          <a:xfrm>
            <a:off x="6979354" y="1547578"/>
            <a:ext cx="1285577" cy="1286934"/>
          </a:xfrm>
          <a:prstGeom prst="rect">
            <a:avLst/>
          </a:prstGeom>
        </p:spPr>
      </p:pic>
      <p:pic>
        <p:nvPicPr>
          <p:cNvPr id="2050" name="Picture 2" descr="http://itd2.mycdn.me/image?id=861207299720&amp;t=20&amp;plc=WEB&amp;tkn=*LQIa9giK2GFCrS2ZQCwXnhoDsSU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6877" t="29160" r="54894" b="40646"/>
          <a:stretch/>
        </p:blipFill>
        <p:spPr bwMode="auto">
          <a:xfrm>
            <a:off x="9374624" y="1236981"/>
            <a:ext cx="1104350" cy="12200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Рисунок 7"/>
          <p:cNvPicPr>
            <a:picLocks noChangeAspect="1"/>
          </p:cNvPicPr>
          <p:nvPr/>
        </p:nvPicPr>
        <p:blipFill rotWithShape="1">
          <a:blip r:embed="rId4"/>
          <a:srcRect l="29687" t="60542" r="51389" b="5100"/>
          <a:stretch/>
        </p:blipFill>
        <p:spPr>
          <a:xfrm>
            <a:off x="4226453" y="1310305"/>
            <a:ext cx="1020747" cy="1236134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 rotWithShape="1">
          <a:blip r:embed="rId4"/>
          <a:srcRect l="51736" t="16813" r="32292" b="54815"/>
          <a:stretch/>
        </p:blipFill>
        <p:spPr>
          <a:xfrm>
            <a:off x="9926799" y="2963100"/>
            <a:ext cx="1066452" cy="1263513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 rotWithShape="1">
          <a:blip r:embed="rId4"/>
          <a:srcRect l="33948" t="2651" r="50080" b="71580"/>
          <a:stretch/>
        </p:blipFill>
        <p:spPr>
          <a:xfrm>
            <a:off x="5168210" y="2561222"/>
            <a:ext cx="1098127" cy="1181680"/>
          </a:xfrm>
          <a:prstGeom prst="rect">
            <a:avLst/>
          </a:prstGeom>
        </p:spPr>
      </p:pic>
      <p:graphicFrame>
        <p:nvGraphicFramePr>
          <p:cNvPr id="14" name="Таблица 1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024125554"/>
              </p:ext>
            </p:extLst>
          </p:nvPr>
        </p:nvGraphicFramePr>
        <p:xfrm>
          <a:off x="3705594" y="4939365"/>
          <a:ext cx="7312925" cy="146656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462585">
                  <a:extLst>
                    <a:ext uri="{9D8B030D-6E8A-4147-A177-3AD203B41FA5}">
                      <a16:colId xmlns:a16="http://schemas.microsoft.com/office/drawing/2014/main" xmlns="" val="3380615632"/>
                    </a:ext>
                  </a:extLst>
                </a:gridCol>
                <a:gridCol w="1462585">
                  <a:extLst>
                    <a:ext uri="{9D8B030D-6E8A-4147-A177-3AD203B41FA5}">
                      <a16:colId xmlns:a16="http://schemas.microsoft.com/office/drawing/2014/main" xmlns="" val="696463448"/>
                    </a:ext>
                  </a:extLst>
                </a:gridCol>
                <a:gridCol w="1462585">
                  <a:extLst>
                    <a:ext uri="{9D8B030D-6E8A-4147-A177-3AD203B41FA5}">
                      <a16:colId xmlns:a16="http://schemas.microsoft.com/office/drawing/2014/main" xmlns="" val="2746620113"/>
                    </a:ext>
                  </a:extLst>
                </a:gridCol>
                <a:gridCol w="1462585">
                  <a:extLst>
                    <a:ext uri="{9D8B030D-6E8A-4147-A177-3AD203B41FA5}">
                      <a16:colId xmlns:a16="http://schemas.microsoft.com/office/drawing/2014/main" xmlns="" val="1929190489"/>
                    </a:ext>
                  </a:extLst>
                </a:gridCol>
                <a:gridCol w="1462585">
                  <a:extLst>
                    <a:ext uri="{9D8B030D-6E8A-4147-A177-3AD203B41FA5}">
                      <a16:colId xmlns:a16="http://schemas.microsoft.com/office/drawing/2014/main" xmlns="" val="508284009"/>
                    </a:ext>
                  </a:extLst>
                </a:gridCol>
              </a:tblGrid>
              <a:tr h="1466568">
                <a:tc>
                  <a:txBody>
                    <a:bodyPr/>
                    <a:lstStyle/>
                    <a:p>
                      <a:endParaRPr lang="ru-RU" dirty="0">
                        <a:ln>
                          <a:solidFill>
                            <a:schemeClr val="bg1"/>
                          </a:solidFill>
                        </a:ln>
                      </a:endParaRPr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ru-RU">
                        <a:ln>
                          <a:solidFill>
                            <a:schemeClr val="bg1"/>
                          </a:solidFill>
                        </a:ln>
                      </a:endParaRPr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>
                        <a:ln>
                          <a:solidFill>
                            <a:schemeClr val="bg1"/>
                          </a:solidFill>
                        </a:ln>
                      </a:endParaRPr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ru-RU">
                        <a:ln>
                          <a:solidFill>
                            <a:schemeClr val="bg1"/>
                          </a:solidFill>
                        </a:ln>
                      </a:endParaRPr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>
                        <a:ln>
                          <a:solidFill>
                            <a:schemeClr val="bg1"/>
                          </a:solidFill>
                        </a:ln>
                      </a:endParaRPr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3294515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41984794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205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" dur="2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50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42998" y="348829"/>
            <a:ext cx="9875520" cy="491066"/>
          </a:xfrm>
        </p:spPr>
        <p:txBody>
          <a:bodyPr>
            <a:normAutofit fontScale="90000"/>
          </a:bodyPr>
          <a:lstStyle/>
          <a:p>
            <a:pPr algn="ctr"/>
            <a:r>
              <a:rPr lang="ru-RU" dirty="0" smtClean="0">
                <a:solidFill>
                  <a:schemeClr val="accent1">
                    <a:lumMod val="50000"/>
                  </a:schemeClr>
                </a:solidFill>
              </a:rPr>
              <a:t>Собери цифры по порядку</a:t>
            </a:r>
            <a:endParaRPr lang="ru-RU" dirty="0">
              <a:solidFill>
                <a:schemeClr val="accent1">
                  <a:lumMod val="50000"/>
                </a:schemeClr>
              </a:solidFill>
            </a:endParaRPr>
          </a:p>
        </p:txBody>
      </p:sp>
      <p:pic>
        <p:nvPicPr>
          <p:cNvPr id="6" name="Рисунок 5">
            <a:hlinkClick r:id="" action="ppaction://hlinkshowjump?jump=nextslide" tooltip="1"/>
          </p:cNvPr>
          <p:cNvPicPr>
            <a:picLocks noChangeAspect="1"/>
          </p:cNvPicPr>
          <p:nvPr/>
        </p:nvPicPr>
        <p:blipFill rotWithShape="1">
          <a:blip r:embed="rId2"/>
          <a:srcRect l="8680" t="13484" r="73091" b="59156"/>
          <a:stretch/>
        </p:blipFill>
        <p:spPr>
          <a:xfrm>
            <a:off x="3705594" y="4939365"/>
            <a:ext cx="1285577" cy="1286934"/>
          </a:xfrm>
          <a:prstGeom prst="rect">
            <a:avLst/>
          </a:prstGeom>
        </p:spPr>
      </p:pic>
      <p:pic>
        <p:nvPicPr>
          <p:cNvPr id="2050" name="Picture 2" descr="http://itd2.mycdn.me/image?id=861207299720&amp;t=20&amp;plc=WEB&amp;tkn=*LQIa9giK2GFCrS2ZQCwXnhoDsSU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6877" t="29160" r="54894" b="40646"/>
          <a:stretch/>
        </p:blipFill>
        <p:spPr bwMode="auto">
          <a:xfrm>
            <a:off x="9374624" y="1236981"/>
            <a:ext cx="1104350" cy="12200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Рисунок 7"/>
          <p:cNvPicPr>
            <a:picLocks noChangeAspect="1"/>
          </p:cNvPicPr>
          <p:nvPr/>
        </p:nvPicPr>
        <p:blipFill rotWithShape="1">
          <a:blip r:embed="rId2"/>
          <a:srcRect l="29687" t="60542" r="51389" b="5100"/>
          <a:stretch/>
        </p:blipFill>
        <p:spPr>
          <a:xfrm>
            <a:off x="4226453" y="1310305"/>
            <a:ext cx="1020747" cy="1236134"/>
          </a:xfrm>
          <a:prstGeom prst="rect">
            <a:avLst/>
          </a:prstGeom>
        </p:spPr>
      </p:pic>
      <p:pic>
        <p:nvPicPr>
          <p:cNvPr id="9" name="Рисунок 8">
            <a:hlinkClick r:id="rId4" action="ppaction://hlinksldjump"/>
          </p:cNvPr>
          <p:cNvPicPr>
            <a:picLocks noChangeAspect="1"/>
          </p:cNvPicPr>
          <p:nvPr/>
        </p:nvPicPr>
        <p:blipFill rotWithShape="1">
          <a:blip r:embed="rId2"/>
          <a:srcRect l="51736" t="16813" r="32292" b="54815"/>
          <a:stretch/>
        </p:blipFill>
        <p:spPr>
          <a:xfrm>
            <a:off x="9926799" y="2963100"/>
            <a:ext cx="1066452" cy="1263513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 rotWithShape="1">
          <a:blip r:embed="rId2"/>
          <a:srcRect l="33948" t="2651" r="50080" b="71580"/>
          <a:stretch/>
        </p:blipFill>
        <p:spPr>
          <a:xfrm>
            <a:off x="5247200" y="2675459"/>
            <a:ext cx="1098127" cy="1181680"/>
          </a:xfrm>
          <a:prstGeom prst="rect">
            <a:avLst/>
          </a:prstGeom>
        </p:spPr>
      </p:pic>
      <p:graphicFrame>
        <p:nvGraphicFramePr>
          <p:cNvPr id="14" name="Таблица 1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024125554"/>
              </p:ext>
            </p:extLst>
          </p:nvPr>
        </p:nvGraphicFramePr>
        <p:xfrm>
          <a:off x="3705594" y="4939365"/>
          <a:ext cx="7312925" cy="146656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462585">
                  <a:extLst>
                    <a:ext uri="{9D8B030D-6E8A-4147-A177-3AD203B41FA5}">
                      <a16:colId xmlns:a16="http://schemas.microsoft.com/office/drawing/2014/main" xmlns="" val="3380615632"/>
                    </a:ext>
                  </a:extLst>
                </a:gridCol>
                <a:gridCol w="1462585">
                  <a:extLst>
                    <a:ext uri="{9D8B030D-6E8A-4147-A177-3AD203B41FA5}">
                      <a16:colId xmlns:a16="http://schemas.microsoft.com/office/drawing/2014/main" xmlns="" val="696463448"/>
                    </a:ext>
                  </a:extLst>
                </a:gridCol>
                <a:gridCol w="1462585">
                  <a:extLst>
                    <a:ext uri="{9D8B030D-6E8A-4147-A177-3AD203B41FA5}">
                      <a16:colId xmlns:a16="http://schemas.microsoft.com/office/drawing/2014/main" xmlns="" val="2746620113"/>
                    </a:ext>
                  </a:extLst>
                </a:gridCol>
                <a:gridCol w="1462585">
                  <a:extLst>
                    <a:ext uri="{9D8B030D-6E8A-4147-A177-3AD203B41FA5}">
                      <a16:colId xmlns:a16="http://schemas.microsoft.com/office/drawing/2014/main" xmlns="" val="1929190489"/>
                    </a:ext>
                  </a:extLst>
                </a:gridCol>
                <a:gridCol w="1462585">
                  <a:extLst>
                    <a:ext uri="{9D8B030D-6E8A-4147-A177-3AD203B41FA5}">
                      <a16:colId xmlns:a16="http://schemas.microsoft.com/office/drawing/2014/main" xmlns="" val="508284009"/>
                    </a:ext>
                  </a:extLst>
                </a:gridCol>
              </a:tblGrid>
              <a:tr h="1466568">
                <a:tc>
                  <a:txBody>
                    <a:bodyPr/>
                    <a:lstStyle/>
                    <a:p>
                      <a:endParaRPr lang="ru-RU" dirty="0">
                        <a:ln>
                          <a:solidFill>
                            <a:schemeClr val="bg1"/>
                          </a:solidFill>
                        </a:ln>
                      </a:endParaRPr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ru-RU">
                        <a:ln>
                          <a:solidFill>
                            <a:schemeClr val="bg1"/>
                          </a:solidFill>
                        </a:ln>
                      </a:endParaRPr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>
                        <a:ln>
                          <a:solidFill>
                            <a:schemeClr val="bg1"/>
                          </a:solidFill>
                        </a:ln>
                      </a:endParaRPr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ru-RU">
                        <a:ln>
                          <a:solidFill>
                            <a:schemeClr val="bg1"/>
                          </a:solidFill>
                        </a:ln>
                      </a:endParaRPr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>
                        <a:ln>
                          <a:solidFill>
                            <a:schemeClr val="bg1"/>
                          </a:solidFill>
                        </a:ln>
                      </a:endParaRPr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32945159"/>
                  </a:ext>
                </a:extLst>
              </a:tr>
            </a:tbl>
          </a:graphicData>
        </a:graphic>
      </p:graphicFrame>
      <p:pic>
        <p:nvPicPr>
          <p:cNvPr id="5" name="Объект 4"/>
          <p:cNvPicPr>
            <a:picLocks noGrp="1" noChangeAspect="1"/>
          </p:cNvPicPr>
          <p:nvPr>
            <p:ph idx="1"/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7182180" y="1584767"/>
            <a:ext cx="1191586" cy="1400113"/>
          </a:xfrm>
        </p:spPr>
      </p:pic>
    </p:spTree>
    <p:extLst>
      <p:ext uri="{BB962C8B-B14F-4D97-AF65-F5344CB8AC3E}">
        <p14:creationId xmlns:p14="http://schemas.microsoft.com/office/powerpoint/2010/main" xmlns="" val="6810302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205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" dur="2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50"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42998" y="348829"/>
            <a:ext cx="9875520" cy="491066"/>
          </a:xfrm>
        </p:spPr>
        <p:txBody>
          <a:bodyPr>
            <a:normAutofit fontScale="90000"/>
          </a:bodyPr>
          <a:lstStyle/>
          <a:p>
            <a:pPr algn="ctr"/>
            <a:r>
              <a:rPr lang="ru-RU" dirty="0" smtClean="0">
                <a:solidFill>
                  <a:schemeClr val="accent1">
                    <a:lumMod val="50000"/>
                  </a:schemeClr>
                </a:solidFill>
              </a:rPr>
              <a:t>Собери цифры по порядку</a:t>
            </a:r>
            <a:endParaRPr lang="ru-RU" dirty="0">
              <a:solidFill>
                <a:schemeClr val="accent1">
                  <a:lumMod val="50000"/>
                </a:schemeClr>
              </a:solidFill>
            </a:endParaRPr>
          </a:p>
        </p:txBody>
      </p:sp>
      <p:pic>
        <p:nvPicPr>
          <p:cNvPr id="6" name="Рисунок 5">
            <a:hlinkClick r:id="" action="ppaction://hlinkshowjump?jump=nextslide" tooltip="1"/>
          </p:cNvPr>
          <p:cNvPicPr>
            <a:picLocks noChangeAspect="1"/>
          </p:cNvPicPr>
          <p:nvPr/>
        </p:nvPicPr>
        <p:blipFill rotWithShape="1">
          <a:blip r:embed="rId2"/>
          <a:srcRect l="8680" t="13484" r="73091" b="59156"/>
          <a:stretch/>
        </p:blipFill>
        <p:spPr>
          <a:xfrm>
            <a:off x="3705594" y="4939365"/>
            <a:ext cx="1285577" cy="1286934"/>
          </a:xfrm>
          <a:prstGeom prst="rect">
            <a:avLst/>
          </a:prstGeom>
        </p:spPr>
      </p:pic>
      <p:pic>
        <p:nvPicPr>
          <p:cNvPr id="2050" name="Picture 2" descr="http://itd2.mycdn.me/image?id=861207299720&amp;t=20&amp;plc=WEB&amp;tkn=*LQIa9giK2GFCrS2ZQCwXnhoDsSU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6877" t="29160" r="54894" b="40646"/>
          <a:stretch/>
        </p:blipFill>
        <p:spPr bwMode="auto">
          <a:xfrm>
            <a:off x="9374624" y="1236981"/>
            <a:ext cx="1104350" cy="12200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Рисунок 7">
            <a:hlinkClick r:id="rId4" action="ppaction://hlinksldjump"/>
          </p:cNvPr>
          <p:cNvPicPr>
            <a:picLocks noChangeAspect="1"/>
          </p:cNvPicPr>
          <p:nvPr/>
        </p:nvPicPr>
        <p:blipFill rotWithShape="1">
          <a:blip r:embed="rId2"/>
          <a:srcRect l="29687" t="60542" r="51389" b="5100"/>
          <a:stretch/>
        </p:blipFill>
        <p:spPr>
          <a:xfrm>
            <a:off x="4226453" y="1310305"/>
            <a:ext cx="1020747" cy="1236134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 rotWithShape="1">
          <a:blip r:embed="rId2"/>
          <a:srcRect l="51736" t="16813" r="32292" b="54815"/>
          <a:stretch/>
        </p:blipFill>
        <p:spPr>
          <a:xfrm>
            <a:off x="5483690" y="4939365"/>
            <a:ext cx="1066452" cy="1263513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 rotWithShape="1">
          <a:blip r:embed="rId2"/>
          <a:srcRect l="33948" t="2651" r="50080" b="71580"/>
          <a:stretch/>
        </p:blipFill>
        <p:spPr>
          <a:xfrm>
            <a:off x="5135469" y="2629739"/>
            <a:ext cx="1098127" cy="1181680"/>
          </a:xfrm>
          <a:prstGeom prst="rect">
            <a:avLst/>
          </a:prstGeom>
        </p:spPr>
      </p:pic>
      <p:graphicFrame>
        <p:nvGraphicFramePr>
          <p:cNvPr id="14" name="Таблица 1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024125554"/>
              </p:ext>
            </p:extLst>
          </p:nvPr>
        </p:nvGraphicFramePr>
        <p:xfrm>
          <a:off x="3705594" y="4939365"/>
          <a:ext cx="7312925" cy="146656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462585">
                  <a:extLst>
                    <a:ext uri="{9D8B030D-6E8A-4147-A177-3AD203B41FA5}">
                      <a16:colId xmlns:a16="http://schemas.microsoft.com/office/drawing/2014/main" xmlns="" val="3380615632"/>
                    </a:ext>
                  </a:extLst>
                </a:gridCol>
                <a:gridCol w="1462585">
                  <a:extLst>
                    <a:ext uri="{9D8B030D-6E8A-4147-A177-3AD203B41FA5}">
                      <a16:colId xmlns:a16="http://schemas.microsoft.com/office/drawing/2014/main" xmlns="" val="696463448"/>
                    </a:ext>
                  </a:extLst>
                </a:gridCol>
                <a:gridCol w="1462585">
                  <a:extLst>
                    <a:ext uri="{9D8B030D-6E8A-4147-A177-3AD203B41FA5}">
                      <a16:colId xmlns:a16="http://schemas.microsoft.com/office/drawing/2014/main" xmlns="" val="2746620113"/>
                    </a:ext>
                  </a:extLst>
                </a:gridCol>
                <a:gridCol w="1462585">
                  <a:extLst>
                    <a:ext uri="{9D8B030D-6E8A-4147-A177-3AD203B41FA5}">
                      <a16:colId xmlns:a16="http://schemas.microsoft.com/office/drawing/2014/main" xmlns="" val="1929190489"/>
                    </a:ext>
                  </a:extLst>
                </a:gridCol>
                <a:gridCol w="1462585">
                  <a:extLst>
                    <a:ext uri="{9D8B030D-6E8A-4147-A177-3AD203B41FA5}">
                      <a16:colId xmlns:a16="http://schemas.microsoft.com/office/drawing/2014/main" xmlns="" val="508284009"/>
                    </a:ext>
                  </a:extLst>
                </a:gridCol>
              </a:tblGrid>
              <a:tr h="1466568">
                <a:tc>
                  <a:txBody>
                    <a:bodyPr/>
                    <a:lstStyle/>
                    <a:p>
                      <a:endParaRPr lang="ru-RU" dirty="0">
                        <a:ln>
                          <a:solidFill>
                            <a:schemeClr val="bg1"/>
                          </a:solidFill>
                        </a:ln>
                      </a:endParaRPr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ru-RU">
                        <a:ln>
                          <a:solidFill>
                            <a:schemeClr val="bg1"/>
                          </a:solidFill>
                        </a:ln>
                      </a:endParaRPr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>
                        <a:ln>
                          <a:solidFill>
                            <a:schemeClr val="bg1"/>
                          </a:solidFill>
                        </a:ln>
                      </a:endParaRPr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ru-RU">
                        <a:ln>
                          <a:solidFill>
                            <a:schemeClr val="bg1"/>
                          </a:solidFill>
                        </a:ln>
                      </a:endParaRPr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>
                        <a:ln>
                          <a:solidFill>
                            <a:schemeClr val="bg1"/>
                          </a:solidFill>
                        </a:ln>
                      </a:endParaRPr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32945159"/>
                  </a:ext>
                </a:extLst>
              </a:tr>
            </a:tbl>
          </a:graphicData>
        </a:graphic>
      </p:graphicFrame>
      <p:pic>
        <p:nvPicPr>
          <p:cNvPr id="5" name="Объект 4"/>
          <p:cNvPicPr>
            <a:picLocks noGrp="1" noChangeAspect="1"/>
          </p:cNvPicPr>
          <p:nvPr>
            <p:ph idx="1"/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9374624" y="2955496"/>
            <a:ext cx="1340267" cy="1574813"/>
          </a:xfrm>
        </p:spPr>
      </p:pic>
    </p:spTree>
    <p:extLst>
      <p:ext uri="{BB962C8B-B14F-4D97-AF65-F5344CB8AC3E}">
        <p14:creationId xmlns:p14="http://schemas.microsoft.com/office/powerpoint/2010/main" xmlns="" val="14357289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205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" dur="2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50"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42998" y="348829"/>
            <a:ext cx="9875520" cy="491066"/>
          </a:xfrm>
        </p:spPr>
        <p:txBody>
          <a:bodyPr>
            <a:normAutofit fontScale="90000"/>
          </a:bodyPr>
          <a:lstStyle/>
          <a:p>
            <a:pPr algn="ctr"/>
            <a:r>
              <a:rPr lang="ru-RU" dirty="0" smtClean="0">
                <a:solidFill>
                  <a:schemeClr val="accent1">
                    <a:lumMod val="50000"/>
                  </a:schemeClr>
                </a:solidFill>
              </a:rPr>
              <a:t>Собери цифры по порядку</a:t>
            </a:r>
            <a:endParaRPr lang="ru-RU" dirty="0">
              <a:solidFill>
                <a:schemeClr val="accent1">
                  <a:lumMod val="50000"/>
                </a:schemeClr>
              </a:solidFill>
            </a:endParaRPr>
          </a:p>
        </p:txBody>
      </p:sp>
      <p:pic>
        <p:nvPicPr>
          <p:cNvPr id="6" name="Рисунок 5">
            <a:hlinkClick r:id="" action="ppaction://hlinkshowjump?jump=nextslide" tooltip="1"/>
          </p:cNvPr>
          <p:cNvPicPr>
            <a:picLocks noChangeAspect="1"/>
          </p:cNvPicPr>
          <p:nvPr/>
        </p:nvPicPr>
        <p:blipFill rotWithShape="1">
          <a:blip r:embed="rId2"/>
          <a:srcRect l="8680" t="13484" r="73091" b="59156"/>
          <a:stretch/>
        </p:blipFill>
        <p:spPr>
          <a:xfrm>
            <a:off x="3705594" y="4939365"/>
            <a:ext cx="1285577" cy="1286934"/>
          </a:xfrm>
          <a:prstGeom prst="rect">
            <a:avLst/>
          </a:prstGeom>
        </p:spPr>
      </p:pic>
      <p:pic>
        <p:nvPicPr>
          <p:cNvPr id="2050" name="Picture 2" descr="http://itd2.mycdn.me/image?id=861207299720&amp;t=20&amp;plc=WEB&amp;tkn=*LQIa9giK2GFCrS2ZQCwXnhoDsSU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6877" t="29160" r="54894" b="40646"/>
          <a:stretch/>
        </p:blipFill>
        <p:spPr bwMode="auto">
          <a:xfrm>
            <a:off x="9374624" y="1236981"/>
            <a:ext cx="1104350" cy="12200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Рисунок 7"/>
          <p:cNvPicPr>
            <a:picLocks noChangeAspect="1"/>
          </p:cNvPicPr>
          <p:nvPr/>
        </p:nvPicPr>
        <p:blipFill rotWithShape="1">
          <a:blip r:embed="rId2"/>
          <a:srcRect l="29687" t="60542" r="51389" b="5100"/>
          <a:stretch/>
        </p:blipFill>
        <p:spPr>
          <a:xfrm>
            <a:off x="6851682" y="5054582"/>
            <a:ext cx="1020747" cy="1236134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 rotWithShape="1">
          <a:blip r:embed="rId2"/>
          <a:srcRect l="51736" t="16813" r="32292" b="54815"/>
          <a:stretch/>
        </p:blipFill>
        <p:spPr>
          <a:xfrm>
            <a:off x="5483690" y="4939365"/>
            <a:ext cx="1066452" cy="1263513"/>
          </a:xfrm>
          <a:prstGeom prst="rect">
            <a:avLst/>
          </a:prstGeom>
        </p:spPr>
      </p:pic>
      <p:pic>
        <p:nvPicPr>
          <p:cNvPr id="12" name="Рисунок 11">
            <a:hlinkClick r:id="rId4" action="ppaction://hlinksldjump"/>
          </p:cNvPr>
          <p:cNvPicPr>
            <a:picLocks noChangeAspect="1"/>
          </p:cNvPicPr>
          <p:nvPr/>
        </p:nvPicPr>
        <p:blipFill rotWithShape="1">
          <a:blip r:embed="rId2"/>
          <a:srcRect l="33948" t="2651" r="50080" b="71580"/>
          <a:stretch/>
        </p:blipFill>
        <p:spPr>
          <a:xfrm>
            <a:off x="5023248" y="2629739"/>
            <a:ext cx="1098127" cy="1181680"/>
          </a:xfrm>
          <a:prstGeom prst="rect">
            <a:avLst/>
          </a:prstGeom>
        </p:spPr>
      </p:pic>
      <p:graphicFrame>
        <p:nvGraphicFramePr>
          <p:cNvPr id="14" name="Таблица 1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024125554"/>
              </p:ext>
            </p:extLst>
          </p:nvPr>
        </p:nvGraphicFramePr>
        <p:xfrm>
          <a:off x="3705594" y="4939365"/>
          <a:ext cx="7312925" cy="146656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462585">
                  <a:extLst>
                    <a:ext uri="{9D8B030D-6E8A-4147-A177-3AD203B41FA5}">
                      <a16:colId xmlns:a16="http://schemas.microsoft.com/office/drawing/2014/main" xmlns="" val="3380615632"/>
                    </a:ext>
                  </a:extLst>
                </a:gridCol>
                <a:gridCol w="1462585">
                  <a:extLst>
                    <a:ext uri="{9D8B030D-6E8A-4147-A177-3AD203B41FA5}">
                      <a16:colId xmlns:a16="http://schemas.microsoft.com/office/drawing/2014/main" xmlns="" val="696463448"/>
                    </a:ext>
                  </a:extLst>
                </a:gridCol>
                <a:gridCol w="1462585">
                  <a:extLst>
                    <a:ext uri="{9D8B030D-6E8A-4147-A177-3AD203B41FA5}">
                      <a16:colId xmlns:a16="http://schemas.microsoft.com/office/drawing/2014/main" xmlns="" val="2746620113"/>
                    </a:ext>
                  </a:extLst>
                </a:gridCol>
                <a:gridCol w="1462585">
                  <a:extLst>
                    <a:ext uri="{9D8B030D-6E8A-4147-A177-3AD203B41FA5}">
                      <a16:colId xmlns:a16="http://schemas.microsoft.com/office/drawing/2014/main" xmlns="" val="1929190489"/>
                    </a:ext>
                  </a:extLst>
                </a:gridCol>
                <a:gridCol w="1462585">
                  <a:extLst>
                    <a:ext uri="{9D8B030D-6E8A-4147-A177-3AD203B41FA5}">
                      <a16:colId xmlns:a16="http://schemas.microsoft.com/office/drawing/2014/main" xmlns="" val="508284009"/>
                    </a:ext>
                  </a:extLst>
                </a:gridCol>
              </a:tblGrid>
              <a:tr h="1466568">
                <a:tc>
                  <a:txBody>
                    <a:bodyPr/>
                    <a:lstStyle/>
                    <a:p>
                      <a:endParaRPr lang="ru-RU" dirty="0">
                        <a:ln>
                          <a:solidFill>
                            <a:schemeClr val="bg1"/>
                          </a:solidFill>
                        </a:ln>
                      </a:endParaRPr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ru-RU">
                        <a:ln>
                          <a:solidFill>
                            <a:schemeClr val="bg1"/>
                          </a:solidFill>
                        </a:ln>
                      </a:endParaRPr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>
                        <a:ln>
                          <a:solidFill>
                            <a:schemeClr val="bg1"/>
                          </a:solidFill>
                        </a:ln>
                      </a:endParaRPr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ru-RU">
                        <a:ln>
                          <a:solidFill>
                            <a:schemeClr val="bg1"/>
                          </a:solidFill>
                        </a:ln>
                      </a:endParaRPr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>
                        <a:ln>
                          <a:solidFill>
                            <a:schemeClr val="bg1"/>
                          </a:solidFill>
                        </a:ln>
                      </a:endParaRPr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32945159"/>
                  </a:ext>
                </a:extLst>
              </a:tr>
            </a:tbl>
          </a:graphicData>
        </a:graphic>
      </p:graphicFrame>
      <p:pic>
        <p:nvPicPr>
          <p:cNvPr id="5" name="Объект 4"/>
          <p:cNvPicPr>
            <a:picLocks noGrp="1" noChangeAspect="1"/>
          </p:cNvPicPr>
          <p:nvPr>
            <p:ph idx="1"/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682981" y="1230715"/>
            <a:ext cx="1340267" cy="1574813"/>
          </a:xfrm>
        </p:spPr>
      </p:pic>
    </p:spTree>
    <p:extLst>
      <p:ext uri="{BB962C8B-B14F-4D97-AF65-F5344CB8AC3E}">
        <p14:creationId xmlns:p14="http://schemas.microsoft.com/office/powerpoint/2010/main" xmlns="" val="30769503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205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" dur="2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50"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42998" y="348829"/>
            <a:ext cx="9875520" cy="491066"/>
          </a:xfrm>
        </p:spPr>
        <p:txBody>
          <a:bodyPr>
            <a:normAutofit fontScale="90000"/>
          </a:bodyPr>
          <a:lstStyle/>
          <a:p>
            <a:pPr algn="ctr"/>
            <a:r>
              <a:rPr lang="ru-RU" dirty="0" smtClean="0">
                <a:solidFill>
                  <a:schemeClr val="accent1">
                    <a:lumMod val="50000"/>
                  </a:schemeClr>
                </a:solidFill>
              </a:rPr>
              <a:t>Собери цифры по порядку</a:t>
            </a:r>
            <a:endParaRPr lang="ru-RU" dirty="0">
              <a:solidFill>
                <a:schemeClr val="accent1">
                  <a:lumMod val="50000"/>
                </a:schemeClr>
              </a:solidFill>
            </a:endParaRPr>
          </a:p>
        </p:txBody>
      </p:sp>
      <p:pic>
        <p:nvPicPr>
          <p:cNvPr id="6" name="Рисунок 5">
            <a:hlinkClick r:id="" action="ppaction://hlinkshowjump?jump=nextslide" tooltip="1"/>
          </p:cNvPr>
          <p:cNvPicPr>
            <a:picLocks noChangeAspect="1"/>
          </p:cNvPicPr>
          <p:nvPr/>
        </p:nvPicPr>
        <p:blipFill rotWithShape="1">
          <a:blip r:embed="rId2"/>
          <a:srcRect l="8680" t="13484" r="73091" b="59156"/>
          <a:stretch/>
        </p:blipFill>
        <p:spPr>
          <a:xfrm>
            <a:off x="3705594" y="4939365"/>
            <a:ext cx="1285577" cy="1286934"/>
          </a:xfrm>
          <a:prstGeom prst="rect">
            <a:avLst/>
          </a:prstGeom>
        </p:spPr>
      </p:pic>
      <p:pic>
        <p:nvPicPr>
          <p:cNvPr id="2050" name="Picture 2" descr="http://itd2.mycdn.me/image?id=861207299720&amp;t=20&amp;plc=WEB&amp;tkn=*LQIa9giK2GFCrS2ZQCwXnhoDsSU">
            <a:hlinkClick r:id="rId3" action="ppaction://hlinksldjump"/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6877" t="29160" r="54894" b="40646"/>
          <a:stretch/>
        </p:blipFill>
        <p:spPr bwMode="auto">
          <a:xfrm>
            <a:off x="9374624" y="1236981"/>
            <a:ext cx="1104350" cy="12200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Рисунок 7"/>
          <p:cNvPicPr>
            <a:picLocks noChangeAspect="1"/>
          </p:cNvPicPr>
          <p:nvPr/>
        </p:nvPicPr>
        <p:blipFill rotWithShape="1">
          <a:blip r:embed="rId2"/>
          <a:srcRect l="29687" t="60542" r="51389" b="5100"/>
          <a:stretch/>
        </p:blipFill>
        <p:spPr>
          <a:xfrm>
            <a:off x="6851682" y="5054582"/>
            <a:ext cx="1020747" cy="1236134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 rotWithShape="1">
          <a:blip r:embed="rId2"/>
          <a:srcRect l="51736" t="16813" r="32292" b="54815"/>
          <a:stretch/>
        </p:blipFill>
        <p:spPr>
          <a:xfrm>
            <a:off x="5483690" y="4939365"/>
            <a:ext cx="1066452" cy="1263513"/>
          </a:xfrm>
          <a:prstGeom prst="rect">
            <a:avLst/>
          </a:prstGeom>
        </p:spPr>
      </p:pic>
      <p:pic>
        <p:nvPicPr>
          <p:cNvPr id="12" name="Рисунок 11">
            <a:hlinkClick r:id="rId5" action="ppaction://hlinksldjump"/>
          </p:cNvPr>
          <p:cNvPicPr>
            <a:picLocks noChangeAspect="1"/>
          </p:cNvPicPr>
          <p:nvPr/>
        </p:nvPicPr>
        <p:blipFill rotWithShape="1">
          <a:blip r:embed="rId2"/>
          <a:srcRect l="33948" t="2651" r="50080" b="71580"/>
          <a:stretch/>
        </p:blipFill>
        <p:spPr>
          <a:xfrm>
            <a:off x="8235267" y="4980281"/>
            <a:ext cx="1098127" cy="1181680"/>
          </a:xfrm>
          <a:prstGeom prst="rect">
            <a:avLst/>
          </a:prstGeom>
        </p:spPr>
      </p:pic>
      <p:graphicFrame>
        <p:nvGraphicFramePr>
          <p:cNvPr id="14" name="Таблица 1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024125554"/>
              </p:ext>
            </p:extLst>
          </p:nvPr>
        </p:nvGraphicFramePr>
        <p:xfrm>
          <a:off x="3705594" y="4939365"/>
          <a:ext cx="7312925" cy="146656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462585">
                  <a:extLst>
                    <a:ext uri="{9D8B030D-6E8A-4147-A177-3AD203B41FA5}">
                      <a16:colId xmlns:a16="http://schemas.microsoft.com/office/drawing/2014/main" xmlns="" val="3380615632"/>
                    </a:ext>
                  </a:extLst>
                </a:gridCol>
                <a:gridCol w="1462585">
                  <a:extLst>
                    <a:ext uri="{9D8B030D-6E8A-4147-A177-3AD203B41FA5}">
                      <a16:colId xmlns:a16="http://schemas.microsoft.com/office/drawing/2014/main" xmlns="" val="696463448"/>
                    </a:ext>
                  </a:extLst>
                </a:gridCol>
                <a:gridCol w="1462585">
                  <a:extLst>
                    <a:ext uri="{9D8B030D-6E8A-4147-A177-3AD203B41FA5}">
                      <a16:colId xmlns:a16="http://schemas.microsoft.com/office/drawing/2014/main" xmlns="" val="2746620113"/>
                    </a:ext>
                  </a:extLst>
                </a:gridCol>
                <a:gridCol w="1462585">
                  <a:extLst>
                    <a:ext uri="{9D8B030D-6E8A-4147-A177-3AD203B41FA5}">
                      <a16:colId xmlns:a16="http://schemas.microsoft.com/office/drawing/2014/main" xmlns="" val="1929190489"/>
                    </a:ext>
                  </a:extLst>
                </a:gridCol>
                <a:gridCol w="1462585">
                  <a:extLst>
                    <a:ext uri="{9D8B030D-6E8A-4147-A177-3AD203B41FA5}">
                      <a16:colId xmlns:a16="http://schemas.microsoft.com/office/drawing/2014/main" xmlns="" val="508284009"/>
                    </a:ext>
                  </a:extLst>
                </a:gridCol>
              </a:tblGrid>
              <a:tr h="1466568">
                <a:tc>
                  <a:txBody>
                    <a:bodyPr/>
                    <a:lstStyle/>
                    <a:p>
                      <a:endParaRPr lang="ru-RU" dirty="0">
                        <a:ln>
                          <a:solidFill>
                            <a:schemeClr val="bg1"/>
                          </a:solidFill>
                        </a:ln>
                      </a:endParaRPr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ru-RU">
                        <a:ln>
                          <a:solidFill>
                            <a:schemeClr val="bg1"/>
                          </a:solidFill>
                        </a:ln>
                      </a:endParaRPr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>
                        <a:ln>
                          <a:solidFill>
                            <a:schemeClr val="bg1"/>
                          </a:solidFill>
                        </a:ln>
                      </a:endParaRPr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ru-RU">
                        <a:ln>
                          <a:solidFill>
                            <a:schemeClr val="bg1"/>
                          </a:solidFill>
                        </a:ln>
                      </a:endParaRPr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>
                        <a:ln>
                          <a:solidFill>
                            <a:schemeClr val="bg1"/>
                          </a:solidFill>
                        </a:ln>
                      </a:endParaRPr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32945159"/>
                  </a:ext>
                </a:extLst>
              </a:tr>
            </a:tbl>
          </a:graphicData>
        </a:graphic>
      </p:graphicFrame>
      <p:pic>
        <p:nvPicPr>
          <p:cNvPr id="5" name="Объект 4"/>
          <p:cNvPicPr>
            <a:picLocks noGrp="1" noChangeAspect="1"/>
          </p:cNvPicPr>
          <p:nvPr>
            <p:ph idx="1"/>
          </p:nvPr>
        </p:nvPicPr>
        <p:blipFill>
          <a:blip r:embed="rId6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880008" y="2457026"/>
            <a:ext cx="1340267" cy="1574813"/>
          </a:xfrm>
        </p:spPr>
      </p:pic>
    </p:spTree>
    <p:extLst>
      <p:ext uri="{BB962C8B-B14F-4D97-AF65-F5344CB8AC3E}">
        <p14:creationId xmlns:p14="http://schemas.microsoft.com/office/powerpoint/2010/main" xmlns="" val="27671107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43000" y="746759"/>
            <a:ext cx="9875520" cy="1000708"/>
          </a:xfrm>
        </p:spPr>
        <p:txBody>
          <a:bodyPr>
            <a:noAutofit/>
          </a:bodyPr>
          <a:lstStyle/>
          <a:p>
            <a:pPr algn="ctr"/>
            <a:r>
              <a:rPr lang="ru-RU" sz="6000" dirty="0" smtClean="0">
                <a:solidFill>
                  <a:schemeClr val="accent1">
                    <a:lumMod val="50000"/>
                  </a:schemeClr>
                </a:solidFill>
                <a:latin typeface="Arial Black" panose="020B0A04020102020204" pitchFamily="34" charset="0"/>
              </a:rPr>
              <a:t>Молодец!</a:t>
            </a:r>
            <a:endParaRPr lang="ru-RU" sz="6000" dirty="0">
              <a:solidFill>
                <a:schemeClr val="accent1">
                  <a:lumMod val="50000"/>
                </a:schemeClr>
              </a:solidFill>
              <a:latin typeface="Arial Black" panose="020B0A04020102020204" pitchFamily="34" charset="0"/>
            </a:endParaRPr>
          </a:p>
        </p:txBody>
      </p:sp>
      <p:pic>
        <p:nvPicPr>
          <p:cNvPr id="6" name="Рисунок 5">
            <a:hlinkClick r:id="" action="ppaction://hlinkshowjump?jump=nextslide" tooltip="1"/>
          </p:cNvPr>
          <p:cNvPicPr>
            <a:picLocks noChangeAspect="1"/>
          </p:cNvPicPr>
          <p:nvPr/>
        </p:nvPicPr>
        <p:blipFill rotWithShape="1">
          <a:blip r:embed="rId2"/>
          <a:srcRect l="8680" t="13484" r="73091" b="59156"/>
          <a:stretch/>
        </p:blipFill>
        <p:spPr>
          <a:xfrm>
            <a:off x="744442" y="5109036"/>
            <a:ext cx="1285577" cy="1286934"/>
          </a:xfrm>
          <a:prstGeom prst="rect">
            <a:avLst/>
          </a:prstGeom>
        </p:spPr>
      </p:pic>
      <p:pic>
        <p:nvPicPr>
          <p:cNvPr id="2050" name="Picture 2" descr="http://itd2.mycdn.me/image?id=861207299720&amp;t=20&amp;plc=WEB&amp;tkn=*LQIa9giK2GFCrS2ZQCwXnhoDsSU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6877" t="29160" r="54894" b="40646"/>
          <a:stretch/>
        </p:blipFill>
        <p:spPr bwMode="auto">
          <a:xfrm>
            <a:off x="6749129" y="5142480"/>
            <a:ext cx="1104350" cy="12200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Рисунок 7"/>
          <p:cNvPicPr>
            <a:picLocks noChangeAspect="1"/>
          </p:cNvPicPr>
          <p:nvPr/>
        </p:nvPicPr>
        <p:blipFill rotWithShape="1">
          <a:blip r:embed="rId2"/>
          <a:srcRect l="29687" t="60542" r="51389" b="5100"/>
          <a:stretch/>
        </p:blipFill>
        <p:spPr>
          <a:xfrm>
            <a:off x="3884764" y="5136415"/>
            <a:ext cx="1020747" cy="1236134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 rotWithShape="1">
          <a:blip r:embed="rId2"/>
          <a:srcRect l="51736" t="16813" r="32292" b="54815"/>
          <a:stretch/>
        </p:blipFill>
        <p:spPr>
          <a:xfrm>
            <a:off x="2504783" y="5109036"/>
            <a:ext cx="1066452" cy="1263513"/>
          </a:xfrm>
          <a:prstGeom prst="rect">
            <a:avLst/>
          </a:prstGeom>
        </p:spPr>
      </p:pic>
      <p:pic>
        <p:nvPicPr>
          <p:cNvPr id="12" name="Рисунок 11">
            <a:hlinkClick r:id="rId4" action="ppaction://hlinksldjump"/>
          </p:cNvPr>
          <p:cNvPicPr>
            <a:picLocks noChangeAspect="1"/>
          </p:cNvPicPr>
          <p:nvPr/>
        </p:nvPicPr>
        <p:blipFill rotWithShape="1">
          <a:blip r:embed="rId2"/>
          <a:srcRect l="33948" t="2651" r="50080" b="71580"/>
          <a:stretch/>
        </p:blipFill>
        <p:spPr>
          <a:xfrm>
            <a:off x="5417531" y="5109036"/>
            <a:ext cx="1098127" cy="1181680"/>
          </a:xfrm>
          <a:prstGeom prst="rect">
            <a:avLst/>
          </a:prstGeom>
        </p:spPr>
      </p:pic>
      <p:graphicFrame>
        <p:nvGraphicFramePr>
          <p:cNvPr id="14" name="Таблица 1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3687436067"/>
              </p:ext>
            </p:extLst>
          </p:nvPr>
        </p:nvGraphicFramePr>
        <p:xfrm>
          <a:off x="744442" y="4905981"/>
          <a:ext cx="7312925" cy="146656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462585">
                  <a:extLst>
                    <a:ext uri="{9D8B030D-6E8A-4147-A177-3AD203B41FA5}">
                      <a16:colId xmlns:a16="http://schemas.microsoft.com/office/drawing/2014/main" xmlns="" val="3380615632"/>
                    </a:ext>
                  </a:extLst>
                </a:gridCol>
                <a:gridCol w="1462585">
                  <a:extLst>
                    <a:ext uri="{9D8B030D-6E8A-4147-A177-3AD203B41FA5}">
                      <a16:colId xmlns:a16="http://schemas.microsoft.com/office/drawing/2014/main" xmlns="" val="696463448"/>
                    </a:ext>
                  </a:extLst>
                </a:gridCol>
                <a:gridCol w="1462585">
                  <a:extLst>
                    <a:ext uri="{9D8B030D-6E8A-4147-A177-3AD203B41FA5}">
                      <a16:colId xmlns:a16="http://schemas.microsoft.com/office/drawing/2014/main" xmlns="" val="2746620113"/>
                    </a:ext>
                  </a:extLst>
                </a:gridCol>
                <a:gridCol w="1462585">
                  <a:extLst>
                    <a:ext uri="{9D8B030D-6E8A-4147-A177-3AD203B41FA5}">
                      <a16:colId xmlns:a16="http://schemas.microsoft.com/office/drawing/2014/main" xmlns="" val="1929190489"/>
                    </a:ext>
                  </a:extLst>
                </a:gridCol>
                <a:gridCol w="1462585">
                  <a:extLst>
                    <a:ext uri="{9D8B030D-6E8A-4147-A177-3AD203B41FA5}">
                      <a16:colId xmlns:a16="http://schemas.microsoft.com/office/drawing/2014/main" xmlns="" val="508284009"/>
                    </a:ext>
                  </a:extLst>
                </a:gridCol>
              </a:tblGrid>
              <a:tr h="1466568">
                <a:tc>
                  <a:txBody>
                    <a:bodyPr/>
                    <a:lstStyle/>
                    <a:p>
                      <a:endParaRPr lang="ru-RU" dirty="0">
                        <a:ln>
                          <a:solidFill>
                            <a:schemeClr val="bg1"/>
                          </a:solidFill>
                        </a:ln>
                      </a:endParaRPr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>
                        <a:ln>
                          <a:solidFill>
                            <a:schemeClr val="bg1"/>
                          </a:solidFill>
                        </a:ln>
                      </a:endParaRPr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>
                        <a:ln>
                          <a:solidFill>
                            <a:schemeClr val="bg1"/>
                          </a:solidFill>
                        </a:ln>
                      </a:endParaRPr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>
                        <a:ln>
                          <a:solidFill>
                            <a:schemeClr val="bg1"/>
                          </a:solidFill>
                        </a:ln>
                      </a:endParaRPr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>
                        <a:ln>
                          <a:solidFill>
                            <a:schemeClr val="bg1"/>
                          </a:solidFill>
                        </a:ln>
                      </a:endParaRPr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32945159"/>
                  </a:ext>
                </a:extLst>
              </a:tr>
            </a:tbl>
          </a:graphicData>
        </a:graphic>
      </p:graphicFrame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102475" y="1747467"/>
            <a:ext cx="3238500" cy="2857500"/>
          </a:xfrm>
        </p:spPr>
      </p:pic>
      <p:pic>
        <p:nvPicPr>
          <p:cNvPr id="16" name="Рисунок 15">
            <a:hlinkClick r:id="rId6" action="ppaction://hlinksldjump"/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8773994" y="3638680"/>
            <a:ext cx="3244291" cy="25346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1798343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6" presetClass="emph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Scale>
                                      <p:cBhvr>
                                        <p:cTn id="6" dur="1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80000" y="100000"/>
                                    </p:animScale>
                                    <p:anim by="(#ppt_w*0.10)" calcmode="lin" valueType="num">
                                      <p:cBhvr>
                                        <p:cTn id="7" dur="1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by="(-#ppt_w*0.10)" calcmode="lin" valueType="num">
                                      <p:cBhvr>
                                        <p:cTn id="8" dur="1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-480000">
                                      <p:cBhvr>
                                        <p:cTn id="9" dur="1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400"/>
                            </p:stCondLst>
                            <p:childTnLst>
                              <p:par>
                                <p:cTn id="11" presetID="63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16667E-7 -4.44444E-6 L 0.25 -4.44444E-6 " pathEditMode="relative" rAng="0" ptsTypes="AA">
                                      <p:cBhvr>
                                        <p:cTn id="1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500" y="0"/>
                                    </p:animMotion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1"/>
                                            </p:cond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 txBox="1">
            <a:spLocks/>
          </p:cNvSpPr>
          <p:nvPr/>
        </p:nvSpPr>
        <p:spPr>
          <a:xfrm>
            <a:off x="1142998" y="348829"/>
            <a:ext cx="9875520" cy="491066"/>
          </a:xfrm>
          <a:prstGeom prst="rect">
            <a:avLst/>
          </a:prstGeom>
        </p:spPr>
        <p:txBody>
          <a:bodyPr>
            <a:normAutofit fontScale="82500" lnSpcReduction="2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ru-RU" b="1" dirty="0" smtClean="0">
                <a:solidFill>
                  <a:schemeClr val="accent4">
                    <a:lumMod val="75000"/>
                  </a:schemeClr>
                </a:solidFill>
              </a:rPr>
              <a:t>Расставь матрешек по порядку</a:t>
            </a:r>
            <a:endParaRPr lang="ru-RU" b="1" dirty="0">
              <a:solidFill>
                <a:schemeClr val="accent4">
                  <a:lumMod val="75000"/>
                </a:schemeClr>
              </a:solidFill>
            </a:endParaRPr>
          </a:p>
        </p:txBody>
      </p:sp>
      <p:pic>
        <p:nvPicPr>
          <p:cNvPr id="4" name="Рисунок 3">
            <a:hlinkClick r:id="rId2" action="ppaction://hlinksldjump"/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15556" r="65148" b="17777"/>
          <a:stretch/>
        </p:blipFill>
        <p:spPr>
          <a:xfrm rot="264454">
            <a:off x="7396794" y="3300698"/>
            <a:ext cx="1558905" cy="2981962"/>
          </a:xfrm>
          <a:prstGeom prst="rect">
            <a:avLst/>
          </a:prstGeom>
        </p:spPr>
      </p:pic>
      <p:pic>
        <p:nvPicPr>
          <p:cNvPr id="5" name="Рисунок 4">
            <a:hlinkClick r:id="rId4" action="ppaction://hlinksldjump"/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34815" t="34075" r="40555" b="17036"/>
          <a:stretch/>
        </p:blipFill>
        <p:spPr>
          <a:xfrm>
            <a:off x="3914023" y="3826512"/>
            <a:ext cx="1260427" cy="2501900"/>
          </a:xfrm>
          <a:prstGeom prst="rect">
            <a:avLst/>
          </a:prstGeom>
        </p:spPr>
      </p:pic>
      <p:pic>
        <p:nvPicPr>
          <p:cNvPr id="6" name="Рисунок 5">
            <a:hlinkClick r:id="rId4" action="ppaction://hlinksldjump"/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60000" t="47407" r="22593" b="17778"/>
          <a:stretch/>
        </p:blipFill>
        <p:spPr>
          <a:xfrm>
            <a:off x="5369502" y="4023362"/>
            <a:ext cx="1054100" cy="2108200"/>
          </a:xfrm>
          <a:prstGeom prst="rect">
            <a:avLst/>
          </a:prstGeom>
        </p:spPr>
      </p:pic>
      <p:pic>
        <p:nvPicPr>
          <p:cNvPr id="7" name="Рисунок 6">
            <a:hlinkClick r:id="rId4" action="ppaction://hlinksldjump"/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77036" t="57963" r="10556" b="17777"/>
          <a:stretch/>
        </p:blipFill>
        <p:spPr>
          <a:xfrm>
            <a:off x="2899618" y="4530093"/>
            <a:ext cx="850900" cy="1663700"/>
          </a:xfrm>
          <a:prstGeom prst="rect">
            <a:avLst/>
          </a:prstGeom>
        </p:spPr>
      </p:pic>
      <p:pic>
        <p:nvPicPr>
          <p:cNvPr id="8" name="Рисунок 7">
            <a:hlinkClick r:id="rId4" action="ppaction://hlinksldjump"/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90184" t="67037" b="17407"/>
          <a:stretch/>
        </p:blipFill>
        <p:spPr>
          <a:xfrm>
            <a:off x="6552153" y="4881881"/>
            <a:ext cx="673100" cy="1066800"/>
          </a:xfrm>
          <a:prstGeom prst="rect">
            <a:avLst/>
          </a:prstGeom>
        </p:spPr>
      </p:pic>
      <p:sp>
        <p:nvSpPr>
          <p:cNvPr id="9" name="Овал 8"/>
          <p:cNvSpPr/>
          <p:nvPr/>
        </p:nvSpPr>
        <p:spPr>
          <a:xfrm>
            <a:off x="788840" y="3025038"/>
            <a:ext cx="914400" cy="508000"/>
          </a:xfrm>
          <a:prstGeom prst="ellipse">
            <a:avLst/>
          </a:prstGeom>
          <a:solidFill>
            <a:schemeClr val="accent2">
              <a:lumMod val="50000"/>
            </a:schemeClr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921604" y="3025038"/>
            <a:ext cx="1322947" cy="920576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593411" y="3025038"/>
            <a:ext cx="1322947" cy="920576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638996" y="3025038"/>
            <a:ext cx="1322947" cy="920576"/>
          </a:xfrm>
          <a:prstGeom prst="rect">
            <a:avLst/>
          </a:prstGeom>
        </p:spPr>
      </p:pic>
      <p:pic>
        <p:nvPicPr>
          <p:cNvPr id="13" name="Рисунок 1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708486" y="3025038"/>
            <a:ext cx="1322947" cy="920576"/>
          </a:xfrm>
          <a:prstGeom prst="rect">
            <a:avLst/>
          </a:prstGeom>
        </p:spPr>
      </p:pic>
      <p:pic>
        <p:nvPicPr>
          <p:cNvPr id="14" name="Рисунок 13">
            <a:hlinkClick r:id="rId6" action="ppaction://hlinksldjump"/>
          </p:cNvPr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0443" t="5741" r="16937" b="12778"/>
          <a:stretch/>
        </p:blipFill>
        <p:spPr>
          <a:xfrm>
            <a:off x="10098178" y="5048700"/>
            <a:ext cx="1398957" cy="12797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9316089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Рисунок 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545966" y="3290024"/>
            <a:ext cx="1322947" cy="920576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618654" y="3290024"/>
            <a:ext cx="1322947" cy="920576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77252" y="3290024"/>
            <a:ext cx="1322947" cy="920576"/>
          </a:xfrm>
          <a:prstGeom prst="rect">
            <a:avLst/>
          </a:prstGeom>
        </p:spPr>
      </p:pic>
      <p:pic>
        <p:nvPicPr>
          <p:cNvPr id="13" name="Рисунок 1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04811" y="3318512"/>
            <a:ext cx="1322947" cy="920576"/>
          </a:xfrm>
          <a:prstGeom prst="rect">
            <a:avLst/>
          </a:prstGeom>
        </p:spPr>
      </p:pic>
      <p:sp>
        <p:nvSpPr>
          <p:cNvPr id="9" name="Овал 8"/>
          <p:cNvSpPr/>
          <p:nvPr/>
        </p:nvSpPr>
        <p:spPr>
          <a:xfrm>
            <a:off x="900919" y="3391755"/>
            <a:ext cx="914400" cy="508000"/>
          </a:xfrm>
          <a:prstGeom prst="ellipse">
            <a:avLst/>
          </a:prstGeom>
          <a:solidFill>
            <a:schemeClr val="accent2">
              <a:lumMod val="50000"/>
            </a:schemeClr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Заголовок 1"/>
          <p:cNvSpPr txBox="1">
            <a:spLocks/>
          </p:cNvSpPr>
          <p:nvPr/>
        </p:nvSpPr>
        <p:spPr>
          <a:xfrm>
            <a:off x="1142998" y="348829"/>
            <a:ext cx="9875520" cy="491066"/>
          </a:xfrm>
          <a:prstGeom prst="rect">
            <a:avLst/>
          </a:prstGeom>
        </p:spPr>
        <p:txBody>
          <a:bodyPr>
            <a:normAutofit fontScale="82500" lnSpcReduction="2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ru-RU" b="1" dirty="0" smtClean="0">
                <a:solidFill>
                  <a:schemeClr val="accent4">
                    <a:lumMod val="75000"/>
                  </a:schemeClr>
                </a:solidFill>
              </a:rPr>
              <a:t>Расставь матрешек по порядку</a:t>
            </a:r>
            <a:endParaRPr lang="ru-RU" b="1" dirty="0">
              <a:solidFill>
                <a:schemeClr val="accent4">
                  <a:lumMod val="75000"/>
                </a:schemeClr>
              </a:solidFill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15556" r="65148" b="17777"/>
          <a:stretch/>
        </p:blipFill>
        <p:spPr>
          <a:xfrm rot="264454">
            <a:off x="556323" y="842224"/>
            <a:ext cx="1558905" cy="2981962"/>
          </a:xfrm>
          <a:prstGeom prst="rect">
            <a:avLst/>
          </a:prstGeom>
        </p:spPr>
      </p:pic>
      <p:pic>
        <p:nvPicPr>
          <p:cNvPr id="5" name="Рисунок 4">
            <a:hlinkClick r:id="rId4" action="ppaction://hlinksldjump"/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34815" t="34075" r="40555" b="17036"/>
          <a:stretch/>
        </p:blipFill>
        <p:spPr>
          <a:xfrm>
            <a:off x="3914023" y="3826512"/>
            <a:ext cx="1260427" cy="2501900"/>
          </a:xfrm>
          <a:prstGeom prst="rect">
            <a:avLst/>
          </a:prstGeom>
        </p:spPr>
      </p:pic>
      <p:pic>
        <p:nvPicPr>
          <p:cNvPr id="6" name="Рисунок 5">
            <a:hlinkClick r:id="rId5" action="ppaction://hlinksldjump"/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60000" t="47407" r="22593" b="17778"/>
          <a:stretch/>
        </p:blipFill>
        <p:spPr>
          <a:xfrm>
            <a:off x="5369502" y="4023362"/>
            <a:ext cx="1054100" cy="2108200"/>
          </a:xfrm>
          <a:prstGeom prst="rect">
            <a:avLst/>
          </a:prstGeom>
        </p:spPr>
      </p:pic>
      <p:pic>
        <p:nvPicPr>
          <p:cNvPr id="7" name="Рисунок 6">
            <a:hlinkClick r:id="rId5" action="ppaction://hlinksldjump"/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77036" t="57963" r="10556" b="17777"/>
          <a:stretch/>
        </p:blipFill>
        <p:spPr>
          <a:xfrm>
            <a:off x="2899618" y="4530093"/>
            <a:ext cx="850900" cy="1663700"/>
          </a:xfrm>
          <a:prstGeom prst="rect">
            <a:avLst/>
          </a:prstGeom>
        </p:spPr>
      </p:pic>
      <p:pic>
        <p:nvPicPr>
          <p:cNvPr id="8" name="Рисунок 7">
            <a:hlinkClick r:id="rId5" action="ppaction://hlinksldjump"/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90184" t="67037" b="17407"/>
          <a:stretch/>
        </p:blipFill>
        <p:spPr>
          <a:xfrm>
            <a:off x="6552153" y="4881881"/>
            <a:ext cx="673100" cy="1066800"/>
          </a:xfrm>
          <a:prstGeom prst="rect">
            <a:avLst/>
          </a:prstGeom>
        </p:spPr>
      </p:pic>
      <p:pic>
        <p:nvPicPr>
          <p:cNvPr id="14" name="Рисунок 13">
            <a:hlinkClick r:id="rId6" action="ppaction://hlinksldjump"/>
          </p:cNvPr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0443" t="5741" r="16937" b="12778"/>
          <a:stretch/>
        </p:blipFill>
        <p:spPr>
          <a:xfrm>
            <a:off x="10098178" y="5048700"/>
            <a:ext cx="1398957" cy="1279712"/>
          </a:xfrm>
          <a:prstGeom prst="rect">
            <a:avLst/>
          </a:prstGeom>
        </p:spPr>
      </p:pic>
      <p:pic>
        <p:nvPicPr>
          <p:cNvPr id="16" name="Рисунок 15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9318837" y="589706"/>
            <a:ext cx="2398634" cy="16696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8195236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10"/>
                            </p:stCondLst>
                            <p:childTnLst>
                              <p:par>
                                <p:cTn id="8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Рисунок 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545966" y="3290024"/>
            <a:ext cx="1322947" cy="920576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618654" y="3290024"/>
            <a:ext cx="1322947" cy="920576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77252" y="3290024"/>
            <a:ext cx="1322947" cy="920576"/>
          </a:xfrm>
          <a:prstGeom prst="rect">
            <a:avLst/>
          </a:prstGeom>
        </p:spPr>
      </p:pic>
      <p:pic>
        <p:nvPicPr>
          <p:cNvPr id="13" name="Рисунок 1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04811" y="3318512"/>
            <a:ext cx="1322947" cy="920576"/>
          </a:xfrm>
          <a:prstGeom prst="rect">
            <a:avLst/>
          </a:prstGeom>
        </p:spPr>
      </p:pic>
      <p:sp>
        <p:nvSpPr>
          <p:cNvPr id="9" name="Овал 8"/>
          <p:cNvSpPr/>
          <p:nvPr/>
        </p:nvSpPr>
        <p:spPr>
          <a:xfrm>
            <a:off x="900919" y="3391755"/>
            <a:ext cx="914400" cy="508000"/>
          </a:xfrm>
          <a:prstGeom prst="ellipse">
            <a:avLst/>
          </a:prstGeom>
          <a:solidFill>
            <a:schemeClr val="accent2">
              <a:lumMod val="50000"/>
            </a:schemeClr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Заголовок 1"/>
          <p:cNvSpPr txBox="1">
            <a:spLocks/>
          </p:cNvSpPr>
          <p:nvPr/>
        </p:nvSpPr>
        <p:spPr>
          <a:xfrm>
            <a:off x="1142998" y="348829"/>
            <a:ext cx="9875520" cy="491066"/>
          </a:xfrm>
          <a:prstGeom prst="rect">
            <a:avLst/>
          </a:prstGeom>
        </p:spPr>
        <p:txBody>
          <a:bodyPr>
            <a:normAutofit fontScale="82500" lnSpcReduction="2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ru-RU" b="1" dirty="0" smtClean="0">
                <a:solidFill>
                  <a:schemeClr val="accent4">
                    <a:lumMod val="75000"/>
                  </a:schemeClr>
                </a:solidFill>
              </a:rPr>
              <a:t>Расставь матрешек по порядку</a:t>
            </a:r>
            <a:endParaRPr lang="ru-RU" b="1" dirty="0">
              <a:solidFill>
                <a:schemeClr val="accent4">
                  <a:lumMod val="75000"/>
                </a:schemeClr>
              </a:solidFill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15556" r="65148" b="17777"/>
          <a:stretch/>
        </p:blipFill>
        <p:spPr>
          <a:xfrm rot="264454">
            <a:off x="556323" y="842224"/>
            <a:ext cx="1558905" cy="2981962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34815" t="34075" r="40555" b="17036"/>
          <a:stretch/>
        </p:blipFill>
        <p:spPr>
          <a:xfrm>
            <a:off x="2604811" y="1276900"/>
            <a:ext cx="1260427" cy="2501900"/>
          </a:xfrm>
          <a:prstGeom prst="rect">
            <a:avLst/>
          </a:prstGeom>
        </p:spPr>
      </p:pic>
      <p:pic>
        <p:nvPicPr>
          <p:cNvPr id="6" name="Рисунок 5">
            <a:hlinkClick r:id="rId4" action="ppaction://hlinksldjump"/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60000" t="47407" r="22593" b="17778"/>
          <a:stretch/>
        </p:blipFill>
        <p:spPr>
          <a:xfrm>
            <a:off x="5369502" y="4023362"/>
            <a:ext cx="1054100" cy="2108200"/>
          </a:xfrm>
          <a:prstGeom prst="rect">
            <a:avLst/>
          </a:prstGeom>
        </p:spPr>
      </p:pic>
      <p:pic>
        <p:nvPicPr>
          <p:cNvPr id="7" name="Рисунок 6">
            <a:hlinkClick r:id="rId5" action="ppaction://hlinksldjump"/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77036" t="57963" r="10556" b="17777"/>
          <a:stretch/>
        </p:blipFill>
        <p:spPr>
          <a:xfrm>
            <a:off x="2899618" y="4530093"/>
            <a:ext cx="850900" cy="1663700"/>
          </a:xfrm>
          <a:prstGeom prst="rect">
            <a:avLst/>
          </a:prstGeom>
        </p:spPr>
      </p:pic>
      <p:pic>
        <p:nvPicPr>
          <p:cNvPr id="8" name="Рисунок 7">
            <a:hlinkClick r:id="rId5" action="ppaction://hlinksldjump"/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90184" t="67037" b="17407"/>
          <a:stretch/>
        </p:blipFill>
        <p:spPr>
          <a:xfrm>
            <a:off x="6552153" y="4881881"/>
            <a:ext cx="673100" cy="1066800"/>
          </a:xfrm>
          <a:prstGeom prst="rect">
            <a:avLst/>
          </a:prstGeom>
        </p:spPr>
      </p:pic>
      <p:pic>
        <p:nvPicPr>
          <p:cNvPr id="14" name="Рисунок 13">
            <a:hlinkClick r:id="rId6" action="ppaction://hlinksldjump"/>
          </p:cNvPr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0443" t="5741" r="16937" b="12778"/>
          <a:stretch/>
        </p:blipFill>
        <p:spPr>
          <a:xfrm>
            <a:off x="10098178" y="5048700"/>
            <a:ext cx="1398957" cy="1279712"/>
          </a:xfrm>
          <a:prstGeom prst="rect">
            <a:avLst/>
          </a:prstGeom>
        </p:spPr>
      </p:pic>
      <p:pic>
        <p:nvPicPr>
          <p:cNvPr id="16" name="Рисунок 15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9318837" y="589706"/>
            <a:ext cx="2398634" cy="16696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1678729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10"/>
                            </p:stCondLst>
                            <p:childTnLst>
                              <p:par>
                                <p:cTn id="8" presetID="1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Рисунок 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545966" y="3290024"/>
            <a:ext cx="1322947" cy="920576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618654" y="3290024"/>
            <a:ext cx="1322947" cy="920576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77252" y="3290024"/>
            <a:ext cx="1322947" cy="920576"/>
          </a:xfrm>
          <a:prstGeom prst="rect">
            <a:avLst/>
          </a:prstGeom>
        </p:spPr>
      </p:pic>
      <p:pic>
        <p:nvPicPr>
          <p:cNvPr id="13" name="Рисунок 1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04811" y="3318512"/>
            <a:ext cx="1322947" cy="920576"/>
          </a:xfrm>
          <a:prstGeom prst="rect">
            <a:avLst/>
          </a:prstGeom>
        </p:spPr>
      </p:pic>
      <p:sp>
        <p:nvSpPr>
          <p:cNvPr id="9" name="Овал 8"/>
          <p:cNvSpPr/>
          <p:nvPr/>
        </p:nvSpPr>
        <p:spPr>
          <a:xfrm>
            <a:off x="900919" y="3391755"/>
            <a:ext cx="914400" cy="508000"/>
          </a:xfrm>
          <a:prstGeom prst="ellipse">
            <a:avLst/>
          </a:prstGeom>
          <a:solidFill>
            <a:schemeClr val="accent2">
              <a:lumMod val="50000"/>
            </a:schemeClr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Заголовок 1"/>
          <p:cNvSpPr txBox="1">
            <a:spLocks/>
          </p:cNvSpPr>
          <p:nvPr/>
        </p:nvSpPr>
        <p:spPr>
          <a:xfrm>
            <a:off x="1142998" y="348829"/>
            <a:ext cx="9875520" cy="491066"/>
          </a:xfrm>
          <a:prstGeom prst="rect">
            <a:avLst/>
          </a:prstGeom>
        </p:spPr>
        <p:txBody>
          <a:bodyPr>
            <a:normAutofit fontScale="82500" lnSpcReduction="2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ru-RU" b="1" dirty="0" smtClean="0">
                <a:solidFill>
                  <a:schemeClr val="accent4">
                    <a:lumMod val="75000"/>
                  </a:schemeClr>
                </a:solidFill>
              </a:rPr>
              <a:t>Расставь матрешек по порядку</a:t>
            </a:r>
            <a:endParaRPr lang="ru-RU" b="1" dirty="0">
              <a:solidFill>
                <a:schemeClr val="accent4">
                  <a:lumMod val="75000"/>
                </a:schemeClr>
              </a:solidFill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15556" r="65148" b="17777"/>
          <a:stretch/>
        </p:blipFill>
        <p:spPr>
          <a:xfrm rot="264454">
            <a:off x="556323" y="842224"/>
            <a:ext cx="1558905" cy="2981962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34815" t="34075" r="40555" b="17036"/>
          <a:stretch/>
        </p:blipFill>
        <p:spPr>
          <a:xfrm>
            <a:off x="2604811" y="1276900"/>
            <a:ext cx="1260427" cy="2501900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60000" t="47407" r="22593" b="17778"/>
          <a:stretch/>
        </p:blipFill>
        <p:spPr>
          <a:xfrm>
            <a:off x="4514732" y="1642112"/>
            <a:ext cx="1054100" cy="2108200"/>
          </a:xfrm>
          <a:prstGeom prst="rect">
            <a:avLst/>
          </a:prstGeom>
        </p:spPr>
      </p:pic>
      <p:pic>
        <p:nvPicPr>
          <p:cNvPr id="7" name="Рисунок 6">
            <a:hlinkClick r:id="rId4" action="ppaction://hlinksldjump"/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77036" t="57963" r="10556" b="17777"/>
          <a:stretch/>
        </p:blipFill>
        <p:spPr>
          <a:xfrm>
            <a:off x="2899618" y="4530093"/>
            <a:ext cx="850900" cy="1663700"/>
          </a:xfrm>
          <a:prstGeom prst="rect">
            <a:avLst/>
          </a:prstGeom>
        </p:spPr>
      </p:pic>
      <p:pic>
        <p:nvPicPr>
          <p:cNvPr id="8" name="Рисунок 7">
            <a:hlinkClick r:id="rId5" action="ppaction://hlinksldjump"/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90184" t="67037" b="17407"/>
          <a:stretch/>
        </p:blipFill>
        <p:spPr>
          <a:xfrm>
            <a:off x="6552153" y="4881881"/>
            <a:ext cx="673100" cy="1066800"/>
          </a:xfrm>
          <a:prstGeom prst="rect">
            <a:avLst/>
          </a:prstGeom>
        </p:spPr>
      </p:pic>
      <p:pic>
        <p:nvPicPr>
          <p:cNvPr id="14" name="Рисунок 13">
            <a:hlinkClick r:id="rId6" action="ppaction://hlinksldjump"/>
          </p:cNvPr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0443" t="5741" r="16937" b="12778"/>
          <a:stretch/>
        </p:blipFill>
        <p:spPr>
          <a:xfrm>
            <a:off x="10098178" y="5048700"/>
            <a:ext cx="1398957" cy="1279712"/>
          </a:xfrm>
          <a:prstGeom prst="rect">
            <a:avLst/>
          </a:prstGeom>
        </p:spPr>
      </p:pic>
      <p:pic>
        <p:nvPicPr>
          <p:cNvPr id="16" name="Рисунок 15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9318837" y="589706"/>
            <a:ext cx="2398634" cy="16696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9565977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10"/>
                            </p:stCondLst>
                            <p:childTnLst>
                              <p:par>
                                <p:cTn id="8" presetID="1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Рисунок 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545966" y="3290024"/>
            <a:ext cx="1322947" cy="920576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618654" y="3290024"/>
            <a:ext cx="1322947" cy="920576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77252" y="3290024"/>
            <a:ext cx="1322947" cy="920576"/>
          </a:xfrm>
          <a:prstGeom prst="rect">
            <a:avLst/>
          </a:prstGeom>
        </p:spPr>
      </p:pic>
      <p:pic>
        <p:nvPicPr>
          <p:cNvPr id="13" name="Рисунок 1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04811" y="3318512"/>
            <a:ext cx="1322947" cy="920576"/>
          </a:xfrm>
          <a:prstGeom prst="rect">
            <a:avLst/>
          </a:prstGeom>
        </p:spPr>
      </p:pic>
      <p:sp>
        <p:nvSpPr>
          <p:cNvPr id="9" name="Овал 8"/>
          <p:cNvSpPr/>
          <p:nvPr/>
        </p:nvSpPr>
        <p:spPr>
          <a:xfrm>
            <a:off x="900919" y="3391755"/>
            <a:ext cx="914400" cy="508000"/>
          </a:xfrm>
          <a:prstGeom prst="ellipse">
            <a:avLst/>
          </a:prstGeom>
          <a:solidFill>
            <a:schemeClr val="accent2">
              <a:lumMod val="50000"/>
            </a:schemeClr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Заголовок 1"/>
          <p:cNvSpPr txBox="1">
            <a:spLocks/>
          </p:cNvSpPr>
          <p:nvPr/>
        </p:nvSpPr>
        <p:spPr>
          <a:xfrm>
            <a:off x="1142998" y="348829"/>
            <a:ext cx="9875520" cy="491066"/>
          </a:xfrm>
          <a:prstGeom prst="rect">
            <a:avLst/>
          </a:prstGeom>
        </p:spPr>
        <p:txBody>
          <a:bodyPr>
            <a:normAutofit fontScale="82500" lnSpcReduction="2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ru-RU" b="1" dirty="0" smtClean="0">
                <a:solidFill>
                  <a:schemeClr val="accent4">
                    <a:lumMod val="75000"/>
                  </a:schemeClr>
                </a:solidFill>
              </a:rPr>
              <a:t>Расставь матрешек по порядку</a:t>
            </a:r>
            <a:endParaRPr lang="ru-RU" b="1" dirty="0">
              <a:solidFill>
                <a:schemeClr val="accent4">
                  <a:lumMod val="75000"/>
                </a:schemeClr>
              </a:solidFill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15556" r="65148" b="17777"/>
          <a:stretch/>
        </p:blipFill>
        <p:spPr>
          <a:xfrm rot="264454">
            <a:off x="556323" y="842224"/>
            <a:ext cx="1558905" cy="2981962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34815" t="34075" r="40555" b="17036"/>
          <a:stretch/>
        </p:blipFill>
        <p:spPr>
          <a:xfrm>
            <a:off x="2604811" y="1276900"/>
            <a:ext cx="1260427" cy="2501900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60000" t="47407" r="22593" b="17778"/>
          <a:stretch/>
        </p:blipFill>
        <p:spPr>
          <a:xfrm>
            <a:off x="4514732" y="1642112"/>
            <a:ext cx="1054100" cy="2108200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77036" t="57963" r="10556" b="17777"/>
          <a:stretch/>
        </p:blipFill>
        <p:spPr>
          <a:xfrm>
            <a:off x="6631949" y="2086612"/>
            <a:ext cx="850900" cy="1663700"/>
          </a:xfrm>
          <a:prstGeom prst="rect">
            <a:avLst/>
          </a:prstGeom>
        </p:spPr>
      </p:pic>
      <p:pic>
        <p:nvPicPr>
          <p:cNvPr id="8" name="Рисунок 7">
            <a:hlinkClick r:id="rId4" action="ppaction://hlinksldjump"/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90184" t="67037" b="17407"/>
          <a:stretch/>
        </p:blipFill>
        <p:spPr>
          <a:xfrm>
            <a:off x="6552153" y="4881881"/>
            <a:ext cx="673100" cy="1066800"/>
          </a:xfrm>
          <a:prstGeom prst="rect">
            <a:avLst/>
          </a:prstGeom>
        </p:spPr>
      </p:pic>
      <p:pic>
        <p:nvPicPr>
          <p:cNvPr id="14" name="Рисунок 13">
            <a:hlinkClick r:id="rId5" action="ppaction://hlinksldjump"/>
          </p:cNvPr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0443" t="5741" r="16937" b="12778"/>
          <a:stretch/>
        </p:blipFill>
        <p:spPr>
          <a:xfrm>
            <a:off x="10098178" y="5048700"/>
            <a:ext cx="1398957" cy="1279712"/>
          </a:xfrm>
          <a:prstGeom prst="rect">
            <a:avLst/>
          </a:prstGeom>
        </p:spPr>
      </p:pic>
      <p:pic>
        <p:nvPicPr>
          <p:cNvPr id="16" name="Рисунок 15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9334077" y="442081"/>
            <a:ext cx="2398634" cy="16696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9421314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10"/>
                            </p:stCondLst>
                            <p:childTnLst>
                              <p:par>
                                <p:cTn id="8" presetID="1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Рисунок 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545966" y="3290024"/>
            <a:ext cx="1322947" cy="920576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618654" y="3290024"/>
            <a:ext cx="1322947" cy="920576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77252" y="3290024"/>
            <a:ext cx="1322947" cy="920576"/>
          </a:xfrm>
          <a:prstGeom prst="rect">
            <a:avLst/>
          </a:prstGeom>
        </p:spPr>
      </p:pic>
      <p:pic>
        <p:nvPicPr>
          <p:cNvPr id="13" name="Рисунок 1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04811" y="3318512"/>
            <a:ext cx="1322947" cy="920576"/>
          </a:xfrm>
          <a:prstGeom prst="rect">
            <a:avLst/>
          </a:prstGeom>
        </p:spPr>
      </p:pic>
      <p:sp>
        <p:nvSpPr>
          <p:cNvPr id="9" name="Овал 8"/>
          <p:cNvSpPr/>
          <p:nvPr/>
        </p:nvSpPr>
        <p:spPr>
          <a:xfrm>
            <a:off x="900919" y="3391755"/>
            <a:ext cx="914400" cy="508000"/>
          </a:xfrm>
          <a:prstGeom prst="ellipse">
            <a:avLst/>
          </a:prstGeom>
          <a:solidFill>
            <a:schemeClr val="accent2">
              <a:lumMod val="50000"/>
            </a:schemeClr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15556" r="65148" b="17777"/>
          <a:stretch/>
        </p:blipFill>
        <p:spPr>
          <a:xfrm rot="264454">
            <a:off x="556323" y="842224"/>
            <a:ext cx="1558905" cy="2981962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34815" t="34075" r="40555" b="17036"/>
          <a:stretch/>
        </p:blipFill>
        <p:spPr>
          <a:xfrm>
            <a:off x="2604811" y="1276900"/>
            <a:ext cx="1260427" cy="2501900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60000" t="47407" r="22593" b="17778"/>
          <a:stretch/>
        </p:blipFill>
        <p:spPr>
          <a:xfrm>
            <a:off x="4514732" y="1642112"/>
            <a:ext cx="1054100" cy="2108200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77036" t="57963" r="10556" b="17777"/>
          <a:stretch/>
        </p:blipFill>
        <p:spPr>
          <a:xfrm>
            <a:off x="6631949" y="2086612"/>
            <a:ext cx="850900" cy="1663700"/>
          </a:xfrm>
          <a:prstGeom prst="rect">
            <a:avLst/>
          </a:prstGeom>
        </p:spPr>
      </p:pic>
      <p:pic>
        <p:nvPicPr>
          <p:cNvPr id="8" name="Рисунок 7">
            <a:hlinkClick r:id="rId4" action="ppaction://hlinksldjump"/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90184" t="67037" b="17407"/>
          <a:stretch/>
        </p:blipFill>
        <p:spPr>
          <a:xfrm>
            <a:off x="8762669" y="2602234"/>
            <a:ext cx="673100" cy="1066800"/>
          </a:xfrm>
          <a:prstGeom prst="rect">
            <a:avLst/>
          </a:prstGeom>
        </p:spPr>
      </p:pic>
      <p:pic>
        <p:nvPicPr>
          <p:cNvPr id="14" name="Рисунок 13">
            <a:hlinkClick r:id="rId5" action="ppaction://hlinksldjump"/>
          </p:cNvPr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0443" t="5741" r="16937" b="12778"/>
          <a:stretch/>
        </p:blipFill>
        <p:spPr>
          <a:xfrm>
            <a:off x="10098178" y="5048700"/>
            <a:ext cx="1398957" cy="1279712"/>
          </a:xfrm>
          <a:prstGeom prst="rect">
            <a:avLst/>
          </a:prstGeom>
        </p:spPr>
      </p:pic>
      <p:pic>
        <p:nvPicPr>
          <p:cNvPr id="16" name="Рисунок 15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9318837" y="589706"/>
            <a:ext cx="2398634" cy="1669637"/>
          </a:xfrm>
          <a:prstGeom prst="rect">
            <a:avLst/>
          </a:prstGeom>
        </p:spPr>
      </p:pic>
      <p:sp>
        <p:nvSpPr>
          <p:cNvPr id="17" name="Заголовок 1"/>
          <p:cNvSpPr txBox="1">
            <a:spLocks/>
          </p:cNvSpPr>
          <p:nvPr/>
        </p:nvSpPr>
        <p:spPr>
          <a:xfrm>
            <a:off x="900919" y="4952827"/>
            <a:ext cx="9875520" cy="491066"/>
          </a:xfrm>
          <a:prstGeom prst="rect">
            <a:avLst/>
          </a:prstGeom>
        </p:spPr>
        <p:txBody>
          <a:bodyPr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ru-RU" sz="5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Молодец!</a:t>
            </a:r>
            <a:endParaRPr lang="ru-RU" sz="54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xmlns="" val="34207066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2000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390900" y="1778000"/>
            <a:ext cx="4657725" cy="4657725"/>
          </a:xfrm>
          <a:prstGeom prst="rect">
            <a:avLst/>
          </a:prstGeom>
        </p:spPr>
      </p:pic>
      <p:sp>
        <p:nvSpPr>
          <p:cNvPr id="4" name="Заголовок 1"/>
          <p:cNvSpPr txBox="1">
            <a:spLocks/>
          </p:cNvSpPr>
          <p:nvPr/>
        </p:nvSpPr>
        <p:spPr>
          <a:xfrm>
            <a:off x="1142998" y="348829"/>
            <a:ext cx="9875520" cy="491066"/>
          </a:xfrm>
          <a:prstGeom prst="rect">
            <a:avLst/>
          </a:prstGeom>
        </p:spPr>
        <p:txBody>
          <a:bodyPr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ru-RU" sz="5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Попробуй еще раз!</a:t>
            </a:r>
            <a:endParaRPr lang="ru-RU" sz="54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Стрелка вправо 4">
            <a:hlinkClick r:id="rId3" action="ppaction://hlinksldjump"/>
          </p:cNvPr>
          <p:cNvSpPr/>
          <p:nvPr/>
        </p:nvSpPr>
        <p:spPr>
          <a:xfrm rot="10800000">
            <a:off x="635000" y="5359400"/>
            <a:ext cx="1638300" cy="865632"/>
          </a:xfrm>
          <a:prstGeom prst="rightArrow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8862643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390900" y="1778000"/>
            <a:ext cx="4657725" cy="4657725"/>
          </a:xfrm>
          <a:prstGeom prst="rect">
            <a:avLst/>
          </a:prstGeom>
        </p:spPr>
      </p:pic>
      <p:sp>
        <p:nvSpPr>
          <p:cNvPr id="4" name="Заголовок 1"/>
          <p:cNvSpPr txBox="1">
            <a:spLocks/>
          </p:cNvSpPr>
          <p:nvPr/>
        </p:nvSpPr>
        <p:spPr>
          <a:xfrm>
            <a:off x="1142998" y="348829"/>
            <a:ext cx="9875520" cy="491066"/>
          </a:xfrm>
          <a:prstGeom prst="rect">
            <a:avLst/>
          </a:prstGeom>
        </p:spPr>
        <p:txBody>
          <a:bodyPr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ru-RU" sz="5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Попробуй еще раз!</a:t>
            </a:r>
            <a:endParaRPr lang="ru-RU" sz="54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Стрелка вправо 4">
            <a:hlinkClick r:id="rId3" action="ppaction://hlinksldjump"/>
          </p:cNvPr>
          <p:cNvSpPr/>
          <p:nvPr/>
        </p:nvSpPr>
        <p:spPr>
          <a:xfrm rot="10800000">
            <a:off x="635000" y="5359400"/>
            <a:ext cx="1638300" cy="865632"/>
          </a:xfrm>
          <a:prstGeom prst="rightArrow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567825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390900" y="1778000"/>
            <a:ext cx="4657725" cy="4657725"/>
          </a:xfrm>
          <a:prstGeom prst="rect">
            <a:avLst/>
          </a:prstGeom>
        </p:spPr>
      </p:pic>
      <p:sp>
        <p:nvSpPr>
          <p:cNvPr id="4" name="Заголовок 1"/>
          <p:cNvSpPr txBox="1">
            <a:spLocks/>
          </p:cNvSpPr>
          <p:nvPr/>
        </p:nvSpPr>
        <p:spPr>
          <a:xfrm>
            <a:off x="1142998" y="348829"/>
            <a:ext cx="9875520" cy="491066"/>
          </a:xfrm>
          <a:prstGeom prst="rect">
            <a:avLst/>
          </a:prstGeom>
        </p:spPr>
        <p:txBody>
          <a:bodyPr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ru-RU" sz="5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Попробуй еще раз!</a:t>
            </a:r>
            <a:endParaRPr lang="ru-RU" sz="54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Стрелка вправо 4">
            <a:hlinkClick r:id="rId3" action="ppaction://hlinksldjump"/>
          </p:cNvPr>
          <p:cNvSpPr/>
          <p:nvPr/>
        </p:nvSpPr>
        <p:spPr>
          <a:xfrm rot="10800000">
            <a:off x="635000" y="5359400"/>
            <a:ext cx="1638300" cy="865632"/>
          </a:xfrm>
          <a:prstGeom prst="rightArrow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6167604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390900" y="1778000"/>
            <a:ext cx="4657725" cy="4657725"/>
          </a:xfrm>
          <a:prstGeom prst="rect">
            <a:avLst/>
          </a:prstGeom>
        </p:spPr>
      </p:pic>
      <p:sp>
        <p:nvSpPr>
          <p:cNvPr id="4" name="Заголовок 1"/>
          <p:cNvSpPr txBox="1">
            <a:spLocks/>
          </p:cNvSpPr>
          <p:nvPr/>
        </p:nvSpPr>
        <p:spPr>
          <a:xfrm>
            <a:off x="1142998" y="348829"/>
            <a:ext cx="9875520" cy="491066"/>
          </a:xfrm>
          <a:prstGeom prst="rect">
            <a:avLst/>
          </a:prstGeom>
        </p:spPr>
        <p:txBody>
          <a:bodyPr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ru-RU" sz="5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Попробуй еще раз!</a:t>
            </a:r>
            <a:endParaRPr lang="ru-RU" sz="54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Стрелка вправо 4">
            <a:hlinkClick r:id="rId3" action="ppaction://hlinksldjump"/>
          </p:cNvPr>
          <p:cNvSpPr/>
          <p:nvPr/>
        </p:nvSpPr>
        <p:spPr>
          <a:xfrm rot="10800000">
            <a:off x="635000" y="5359400"/>
            <a:ext cx="1638300" cy="865632"/>
          </a:xfrm>
          <a:prstGeom prst="rightArrow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0596582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Базис">
  <a:themeElements>
    <a:clrScheme name="Обычная">
      <a:dk1>
        <a:sysClr val="windowText" lastClr="000000"/>
      </a:dk1>
      <a:lt1>
        <a:sysClr val="window" lastClr="FFFFFF"/>
      </a:lt1>
      <a:dk2>
        <a:srgbClr val="775F55"/>
      </a:dk2>
      <a:lt2>
        <a:srgbClr val="EBDDC3"/>
      </a:lt2>
      <a:accent1>
        <a:srgbClr val="94B6D2"/>
      </a:accent1>
      <a:accent2>
        <a:srgbClr val="DD8047"/>
      </a:accent2>
      <a:accent3>
        <a:srgbClr val="A5AB81"/>
      </a:accent3>
      <a:accent4>
        <a:srgbClr val="D8B25C"/>
      </a:accent4>
      <a:accent5>
        <a:srgbClr val="7BA79D"/>
      </a:accent5>
      <a:accent6>
        <a:srgbClr val="968C8C"/>
      </a:accent6>
      <a:hlink>
        <a:srgbClr val="F7B615"/>
      </a:hlink>
      <a:folHlink>
        <a:srgbClr val="704404"/>
      </a:folHlink>
    </a:clrScheme>
    <a:fontScheme name="Базис">
      <a:majorFont>
        <a:latin typeface="Corbel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orbel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Базис">
      <a:fillStyleLst>
        <a:solidFill>
          <a:schemeClr val="phClr"/>
        </a:solidFill>
        <a:solidFill>
          <a:schemeClr val="phClr">
            <a:tint val="55000"/>
            <a:satMod val="130000"/>
          </a:schemeClr>
        </a:solidFill>
        <a:gradFill rotWithShape="1">
          <a:gsLst>
            <a:gs pos="0">
              <a:schemeClr val="phClr"/>
            </a:gs>
            <a:gs pos="90000">
              <a:schemeClr val="phClr">
                <a:shade val="100000"/>
                <a:satMod val="105000"/>
              </a:schemeClr>
            </a:gs>
            <a:gs pos="100000">
              <a:schemeClr val="phClr">
                <a:shade val="80000"/>
                <a:satMod val="12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53975" cap="flat" cmpd="dbl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rightRoom" dir="t"/>
          </a:scene3d>
          <a:sp3d extrusionH="12700" contourW="25400" prstMaterial="flat">
            <a:bevelT w="63500" h="152400" prst="angle"/>
            <a:contourClr>
              <a:schemeClr val="phClr">
                <a:shade val="27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hade val="95000"/>
            <a:satMod val="140000"/>
          </a:schemeClr>
        </a:solidFill>
        <a:solidFill>
          <a:schemeClr val="phClr">
            <a:tint val="90000"/>
            <a:shade val="85000"/>
            <a:satMod val="160000"/>
            <a:lumMod val="110000"/>
          </a:schemeClr>
        </a:soli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Basis" id="{5665723A-49BA-4B57-8411-A56F8F207965}" vid="{D9D01AC2-EE7D-4E49-99EE-8E62E4E7E8A7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TM03457444[[fn=Базис]]</Template>
  <TotalTime>354</TotalTime>
  <Words>71</Words>
  <Application>Microsoft Office PowerPoint</Application>
  <PresentationFormat>Произвольный</PresentationFormat>
  <Paragraphs>21</Paragraphs>
  <Slides>19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19</vt:i4>
      </vt:variant>
    </vt:vector>
  </HeadingPairs>
  <TitlesOfParts>
    <vt:vector size="20" baseType="lpstr">
      <vt:lpstr>Базис</vt:lpstr>
      <vt:lpstr>МБ ДОУ Починковский детский сад № 3 Интерактивная игра  для дошкольников</vt:lpstr>
      <vt:lpstr>Слайд 2</vt:lpstr>
      <vt:lpstr>Слайд 3</vt:lpstr>
      <vt:lpstr>Собери цифры по порядку</vt:lpstr>
      <vt:lpstr>Собери цифры по порядку</vt:lpstr>
      <vt:lpstr>Собери цифры по порядку</vt:lpstr>
      <vt:lpstr>Собери цифры по порядку</vt:lpstr>
      <vt:lpstr>Собери цифры по порядку</vt:lpstr>
      <vt:lpstr>Молодец!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  <vt:lpstr>Слайд 18</vt:lpstr>
      <vt:lpstr>Слайд 19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Оля</dc:creator>
  <cp:lastModifiedBy>SAD3</cp:lastModifiedBy>
  <cp:revision>34</cp:revision>
  <dcterms:created xsi:type="dcterms:W3CDTF">2019-12-23T17:09:55Z</dcterms:created>
  <dcterms:modified xsi:type="dcterms:W3CDTF">2020-05-10T15:10:40Z</dcterms:modified>
</cp:coreProperties>
</file>