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4074" r:id="rId1"/>
    <p:sldMasterId id="2147484103" r:id="rId2"/>
    <p:sldMasterId id="2147484104" r:id="rId3"/>
    <p:sldMasterId id="2147484105" r:id="rId4"/>
    <p:sldMasterId id="2147484106" r:id="rId5"/>
  </p:sldMasterIdLst>
  <p:handoutMasterIdLst>
    <p:handoutMasterId r:id="rId43"/>
  </p:handoutMasterIdLst>
  <p:sldIdLst>
    <p:sldId id="295" r:id="rId6"/>
    <p:sldId id="332" r:id="rId7"/>
    <p:sldId id="299" r:id="rId8"/>
    <p:sldId id="333" r:id="rId9"/>
    <p:sldId id="296" r:id="rId10"/>
    <p:sldId id="297" r:id="rId11"/>
    <p:sldId id="329" r:id="rId12"/>
    <p:sldId id="330" r:id="rId13"/>
    <p:sldId id="300" r:id="rId14"/>
    <p:sldId id="301" r:id="rId15"/>
    <p:sldId id="306" r:id="rId16"/>
    <p:sldId id="302" r:id="rId17"/>
    <p:sldId id="303" r:id="rId18"/>
    <p:sldId id="305" r:id="rId19"/>
    <p:sldId id="307" r:id="rId20"/>
    <p:sldId id="331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319" r:id="rId33"/>
    <p:sldId id="320" r:id="rId34"/>
    <p:sldId id="321" r:id="rId35"/>
    <p:sldId id="322" r:id="rId36"/>
    <p:sldId id="325" r:id="rId37"/>
    <p:sldId id="327" r:id="rId38"/>
    <p:sldId id="334" r:id="rId39"/>
    <p:sldId id="335" r:id="rId40"/>
    <p:sldId id="336" r:id="rId41"/>
    <p:sldId id="337" r:id="rId42"/>
  </p:sldIdLst>
  <p:sldSz cx="9144000" cy="6858000" type="screen4x3"/>
  <p:notesSz cx="6858000" cy="9144000"/>
  <p:custDataLst>
    <p:tags r:id="rId44"/>
  </p:custDataLst>
  <p:defaultTextStyle>
    <a:defPPr algn="l" rtl="0" eaLnBrk="0" hangingPunct="0">
      <a:defRPr kumimoji="0" lang="ru-RU" altLang="en-US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1" u="none">
        <a:solidFill>
          <a:schemeClr val="tx1"/>
        </a:solidFill>
        <a:latin typeface="Verdana" pitchFamily="34" charset="0"/>
        <a:ea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1" u="none">
        <a:solidFill>
          <a:schemeClr val="tx1"/>
        </a:solidFill>
        <a:latin typeface="Verdana" pitchFamily="34" charset="0"/>
        <a:ea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1" u="none">
        <a:solidFill>
          <a:schemeClr val="tx1"/>
        </a:solidFill>
        <a:latin typeface="Verdana" pitchFamily="34" charset="0"/>
        <a:ea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1" u="none">
        <a:solidFill>
          <a:schemeClr val="tx1"/>
        </a:solidFill>
        <a:latin typeface="Verdana" pitchFamily="34" charset="0"/>
        <a:ea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1" u="none">
        <a:solidFill>
          <a:schemeClr val="tx1"/>
        </a:solidFill>
        <a:latin typeface="Verdana" pitchFamily="34" charset="0"/>
        <a:ea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222" y="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gs" Target="tags/tag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/>
          </a:p>
        </p:txBody>
      </p:sp>
      <p:sp>
        <p:nvSpPr>
          <p:cNvPr id="44035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92FF1B27-614B-4687-ACBA-B816806B4404}" type="datetime1">
              <a:rPr sz="1200"/>
              <a:t>*</a:t>
            </a:fld>
            <a:endParaRPr sz="1200"/>
          </a:p>
        </p:txBody>
      </p:sp>
      <p:sp>
        <p:nvSpPr>
          <p:cNvPr id="44036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/>
          </a:p>
        </p:txBody>
      </p:sp>
      <p:sp>
        <p:nvSpPr>
          <p:cNvPr id="44037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3F435DE-4314-4376-A216-EA021C964D4D}" type="slidenum">
              <a:rPr lang="ru-RU" altLang="ru-RU" sz="1200"/>
              <a:t>‹#›</a:t>
            </a:fld>
            <a:endParaRPr lang="ru-RU" altLang="ru-RU" sz="1200"/>
          </a:p>
        </p:txBody>
      </p:sp>
    </p:spTree>
    <p:extLst>
      <p:ext uri="{BB962C8B-B14F-4D97-AF65-F5344CB8AC3E}">
        <p14:creationId xmlns:p14="http://schemas.microsoft.com/office/powerpoint/2010/main" val="167196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ct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8001000" cy="205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66738" y="3962400"/>
            <a:ext cx="8001000" cy="2057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 algn="r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 eaLnBrk="1" hangingPunct="1"/>
            <a:fld id="{93AE1883-0942-4AA3-9DB2-9C7C3A0314B1}" type="slidenum">
              <a:rPr lang="ru-RU" altLang="ru-RU" sz="1000">
                <a:solidFill>
                  <a:srgbClr val="A7A399"/>
                </a:solidFill>
              </a:r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ct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ct val="0"/>
              </a:spcBef>
              <a:spcAft>
                <a:spcPct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ct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Скругленный прямоугольник 6"/>
          <p:cNvSpPr/>
          <p:nvPr/>
        </p:nvSpPr>
        <p:spPr>
          <a:xfrm>
            <a:off x="304800" y="328612"/>
            <a:ext cx="8532812" cy="6197600"/>
          </a:xfrm>
          <a:prstGeom prst="roundRect">
            <a:avLst>
              <a:gd name="adj" fmla="val 2079"/>
            </a:avLst>
          </a:prstGeom>
          <a:gradFill rotWithShape="1"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 scaled="1"/>
          </a:gradFill>
          <a:ln w="2000" cap="rnd">
            <a:solidFill>
              <a:srgbClr val="A4A3A3"/>
            </a:solidFill>
            <a:miter lim="800000"/>
          </a:ln>
          <a:effectLst>
            <a:outerShdw dist="50800" dir="5400000" algn="tl">
              <a:srgbClr val="000000">
                <a:alpha val="25000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grpSp>
        <p:nvGrpSpPr>
          <p:cNvPr id="1029" name="Скругленный прямоугольник 8"/>
          <p:cNvGrpSpPr/>
          <p:nvPr/>
        </p:nvGrpSpPr>
        <p:grpSpPr>
          <a:xfrm>
            <a:off x="414338" y="427038"/>
            <a:ext cx="8315325" cy="5497512"/>
            <a:chOff x="261" y="269"/>
            <a:chExt cx="5238" cy="3463"/>
          </a:xfrm>
        </p:grpSpPr>
        <p:pic>
          <p:nvPicPr>
            <p:cNvPr id="1027" name="Скругленный прямоугольник 8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261" y="269"/>
              <a:ext cx="5238" cy="346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28" name="Прямоугольник 1027"/>
            <p:cNvSpPr/>
            <p:nvPr/>
          </p:nvSpPr>
          <p:spPr>
            <a:xfrm>
              <a:off x="285" y="295"/>
              <a:ext cx="5190" cy="34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5pPr>
            </a:lstStyle>
            <a:p>
              <a:pPr marL="0" lvl="0" indent="0"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30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31" name="Текст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880" tIns="91440"/>
          <a:lstStyle>
            <a:lvl1pPr marL="265113" indent="-26511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00025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5813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3938" indent="-182563" algn="l" defTabSz="914400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9525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32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1033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1034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E36758C0-1BE9-4FB5-9FDB-6D578306FECF}" type="slidenum">
              <a:rPr lang="ru-RU" altLang="ru-RU" sz="1000">
                <a:solidFill>
                  <a:srgbClr val="A7A399"/>
                </a:solidFill>
              </a:rPr>
              <a:t>‹#›</a:t>
            </a:fld>
            <a:endParaRPr lang="ru-RU" altLang="ru-RU" sz="1000">
              <a:solidFill>
                <a:srgbClr val="A7A3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10" r:id="rId2"/>
    <p:sldLayoutId id="2147484111" r:id="rId3"/>
    <p:sldLayoutId id="2147484112" r:id="rId4"/>
    <p:sldLayoutId id="2147484114" r:id="rId5"/>
    <p:sldLayoutId id="2147484116" r:id="rId6"/>
    <p:sldLayoutId id="2147484117" r:id="rId7"/>
    <p:sldLayoutId id="2147484118" r:id="rId8"/>
    <p:sldLayoutId id="2147484119" r:id="rId9"/>
  </p:sldLayoutIdLst>
  <p:transition>
    <p:wipe dir="d"/>
  </p:transition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</p:titleStyle>
    <p:bodyStyle>
      <a:lvl1pPr marL="265113" indent="-26511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kumimoji="0" sz="2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Tx/>
        <a:buFont typeface="Verdana" pitchFamily="34" charset="0"/>
        <a:buChar char="◦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ED3742"/>
        </a:buClr>
        <a:buSzTx/>
        <a:buFont typeface="Wingdings 2" pitchFamily="18" charset="2"/>
        <a:buChar char=""/>
        <a:defRPr kumimoji="0" sz="22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defTabSz="914400" rtl="0" eaLnBrk="0" fontAlgn="base" hangingPunct="0">
        <a:lnSpc>
          <a:spcPct val="100000"/>
        </a:lnSpc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4A85BF"/>
        </a:buClr>
        <a:buSzTx/>
        <a:buFont typeface="Wingdings 2" pitchFamily="18" charset="2"/>
        <a:buChar char=""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Скругленный прямоугольник 9"/>
          <p:cNvSpPr/>
          <p:nvPr/>
        </p:nvSpPr>
        <p:spPr>
          <a:xfrm>
            <a:off x="304800" y="328612"/>
            <a:ext cx="8532812" cy="6197600"/>
          </a:xfrm>
          <a:prstGeom prst="roundRect">
            <a:avLst>
              <a:gd name="adj" fmla="val 2079"/>
            </a:avLst>
          </a:prstGeom>
          <a:gradFill rotWithShape="1"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 scaled="1"/>
          </a:gradFill>
          <a:ln w="2000" cap="rnd">
            <a:solidFill>
              <a:srgbClr val="A4A3A3"/>
            </a:solidFill>
            <a:miter lim="800000"/>
          </a:ln>
          <a:effectLst>
            <a:outerShdw dist="50800" dir="5400000" algn="tl">
              <a:srgbClr val="000000">
                <a:alpha val="25000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grpSp>
        <p:nvGrpSpPr>
          <p:cNvPr id="2053" name="Скругленный прямоугольник 10"/>
          <p:cNvGrpSpPr/>
          <p:nvPr/>
        </p:nvGrpSpPr>
        <p:grpSpPr>
          <a:xfrm>
            <a:off x="414338" y="427038"/>
            <a:ext cx="8315325" cy="3121025"/>
            <a:chOff x="261" y="269"/>
            <a:chExt cx="5238" cy="1966"/>
          </a:xfrm>
        </p:grpSpPr>
        <p:pic>
          <p:nvPicPr>
            <p:cNvPr id="2051" name="Скругленный прямоугольник 10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61" y="269"/>
              <a:ext cx="5238" cy="1966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2" name="Прямоугольник 2051"/>
            <p:cNvSpPr/>
            <p:nvPr/>
          </p:nvSpPr>
          <p:spPr>
            <a:xfrm>
              <a:off x="290" y="300"/>
              <a:ext cx="5180" cy="19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5pPr>
            </a:lstStyle>
            <a:p>
              <a:pPr marL="0" lvl="0" indent="0"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054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055" name="Текст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880" tIns="91440"/>
          <a:lstStyle>
            <a:lvl1pPr marL="265113" indent="-26511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00025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5813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3938" indent="-182563" algn="l" defTabSz="914400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9525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56" name="Дата 18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2057" name="Нижний колонтитул 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2058" name="Номер слайда 10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5617FB3-1525-4F76-987D-11F2906365CF}" type="slidenum">
              <a:rPr lang="ru-RU" altLang="ru-RU" sz="1000">
                <a:solidFill>
                  <a:srgbClr val="A7A399"/>
                </a:solidFill>
              </a:rPr>
              <a:t>‹#›</a:t>
            </a:fld>
            <a:endParaRPr lang="ru-RU" altLang="ru-RU" sz="1000">
              <a:solidFill>
                <a:srgbClr val="A7A3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</p:sldLayoutIdLst>
  <p:transition>
    <p:wipe dir="d"/>
  </p:transition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</p:titleStyle>
    <p:bodyStyle>
      <a:lvl1pPr marL="265113" indent="-26511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kumimoji="0" sz="2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Tx/>
        <a:buFont typeface="Verdana" pitchFamily="34" charset="0"/>
        <a:buChar char="◦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ED3742"/>
        </a:buClr>
        <a:buSzTx/>
        <a:buFont typeface="Wingdings 2" pitchFamily="18" charset="2"/>
        <a:buChar char=""/>
        <a:defRPr kumimoji="0" sz="22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defTabSz="914400" rtl="0" eaLnBrk="0" fontAlgn="base" hangingPunct="0">
        <a:lnSpc>
          <a:spcPct val="100000"/>
        </a:lnSpc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4A85BF"/>
        </a:buClr>
        <a:buSzTx/>
        <a:buFont typeface="Wingdings 2" pitchFamily="18" charset="2"/>
        <a:buChar char=""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Скругленный прямоугольник 9"/>
          <p:cNvSpPr/>
          <p:nvPr/>
        </p:nvSpPr>
        <p:spPr>
          <a:xfrm>
            <a:off x="304800" y="328612"/>
            <a:ext cx="8532812" cy="6197600"/>
          </a:xfrm>
          <a:prstGeom prst="roundRect">
            <a:avLst>
              <a:gd name="adj" fmla="val 2079"/>
            </a:avLst>
          </a:prstGeom>
          <a:gradFill rotWithShape="1"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 scaled="1"/>
          </a:gradFill>
          <a:ln w="2000" cap="rnd">
            <a:solidFill>
              <a:srgbClr val="A4A3A3"/>
            </a:solidFill>
            <a:miter lim="800000"/>
          </a:ln>
          <a:effectLst>
            <a:outerShdw dist="50800" dir="5400000" algn="tl">
              <a:srgbClr val="000000">
                <a:alpha val="25000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grpSp>
        <p:nvGrpSpPr>
          <p:cNvPr id="3077" name="Скругленный прямоугольник 10"/>
          <p:cNvGrpSpPr/>
          <p:nvPr/>
        </p:nvGrpSpPr>
        <p:grpSpPr>
          <a:xfrm>
            <a:off x="414338" y="427038"/>
            <a:ext cx="8315325" cy="4352925"/>
            <a:chOff x="261" y="269"/>
            <a:chExt cx="5238" cy="2742"/>
          </a:xfrm>
        </p:grpSpPr>
        <p:pic>
          <p:nvPicPr>
            <p:cNvPr id="3075" name="Скругленный прямоугольник 10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61" y="269"/>
              <a:ext cx="5238" cy="2742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076" name="Прямоугольник 3075"/>
            <p:cNvSpPr/>
            <p:nvPr/>
          </p:nvSpPr>
          <p:spPr>
            <a:xfrm>
              <a:off x="281" y="291"/>
              <a:ext cx="5198" cy="27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2400" b="0" i="1" u="none">
                  <a:solidFill>
                    <a:schemeClr val="tx1"/>
                  </a:solidFill>
                  <a:latin typeface="Verdana" pitchFamily="34" charset="0"/>
                  <a:ea typeface="Arial"/>
                </a:defRPr>
              </a:lvl5pPr>
            </a:lstStyle>
            <a:p>
              <a:pPr marL="0" lvl="0" indent="0"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078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079" name="Текст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880" tIns="91440"/>
          <a:lstStyle>
            <a:lvl1pPr marL="265113" indent="-26511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00025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5813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3938" indent="-182563" algn="l" defTabSz="914400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9525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080" name="Дата 3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3081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3082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D8548B23-2E48-4A09-814A-20B2F913F651}" type="slidenum">
              <a:rPr lang="ru-RU" altLang="ru-RU" sz="1000">
                <a:solidFill>
                  <a:srgbClr val="A7A399"/>
                </a:solidFill>
              </a:rPr>
              <a:t>‹#›</a:t>
            </a:fld>
            <a:endParaRPr lang="ru-RU" altLang="ru-RU" sz="1000">
              <a:solidFill>
                <a:srgbClr val="A7A3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9" r:id="rId1"/>
  </p:sldLayoutIdLst>
  <p:transition>
    <p:wipe dir="d"/>
  </p:transition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</p:titleStyle>
    <p:bodyStyle>
      <a:lvl1pPr marL="265113" indent="-26511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kumimoji="0" sz="2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Tx/>
        <a:buFont typeface="Verdana" pitchFamily="34" charset="0"/>
        <a:buChar char="◦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ED3742"/>
        </a:buClr>
        <a:buSzTx/>
        <a:buFont typeface="Wingdings 2" pitchFamily="18" charset="2"/>
        <a:buChar char=""/>
        <a:defRPr kumimoji="0" sz="22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defTabSz="914400" rtl="0" eaLnBrk="0" fontAlgn="base" hangingPunct="0">
        <a:lnSpc>
          <a:spcPct val="100000"/>
        </a:lnSpc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4A85BF"/>
        </a:buClr>
        <a:buSzTx/>
        <a:buFont typeface="Wingdings 2" pitchFamily="18" charset="2"/>
        <a:buChar char=""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кругленный прямоугольник 9"/>
          <p:cNvSpPr/>
          <p:nvPr/>
        </p:nvSpPr>
        <p:spPr>
          <a:xfrm>
            <a:off x="304800" y="328612"/>
            <a:ext cx="8532812" cy="6197600"/>
          </a:xfrm>
          <a:prstGeom prst="roundRect">
            <a:avLst>
              <a:gd name="adj" fmla="val 2079"/>
            </a:avLst>
          </a:prstGeom>
          <a:gradFill rotWithShape="1"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 scaled="1"/>
          </a:gradFill>
          <a:ln w="2000" cap="rnd">
            <a:solidFill>
              <a:srgbClr val="A4A3A3"/>
            </a:solidFill>
            <a:miter lim="800000"/>
          </a:ln>
          <a:effectLst>
            <a:outerShdw dist="50800" dir="5400000" algn="tl">
              <a:srgbClr val="000000">
                <a:alpha val="25000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099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100" name="Текст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880" tIns="91440"/>
          <a:lstStyle>
            <a:lvl1pPr marL="265113" indent="-26511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00025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5813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3938" indent="-182563" algn="l" defTabSz="914400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9525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101" name="Дата 1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4102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4103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B2B497BB-F437-46CB-B7A6-CDBEA00CCF8C}" type="slidenum">
              <a:rPr lang="ru-RU" altLang="ru-RU" sz="1000">
                <a:solidFill>
                  <a:srgbClr val="A7A399"/>
                </a:solidFill>
              </a:rPr>
              <a:t>‹#›</a:t>
            </a:fld>
            <a:endParaRPr lang="ru-RU" altLang="ru-RU" sz="1000">
              <a:solidFill>
                <a:srgbClr val="A7A3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</p:sldLayoutIdLst>
  <p:transition>
    <p:wipe dir="d"/>
  </p:transition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</p:titleStyle>
    <p:bodyStyle>
      <a:lvl1pPr marL="265113" indent="-26511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kumimoji="0" sz="2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Tx/>
        <a:buFont typeface="Verdana" pitchFamily="34" charset="0"/>
        <a:buChar char="◦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ED3742"/>
        </a:buClr>
        <a:buSzTx/>
        <a:buFont typeface="Wingdings 2" pitchFamily="18" charset="2"/>
        <a:buChar char=""/>
        <a:defRPr kumimoji="0" sz="22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defTabSz="914400" rtl="0" eaLnBrk="0" fontAlgn="base" hangingPunct="0">
        <a:lnSpc>
          <a:spcPct val="100000"/>
        </a:lnSpc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4A85BF"/>
        </a:buClr>
        <a:buSzTx/>
        <a:buFont typeface="Wingdings 2" pitchFamily="18" charset="2"/>
        <a:buChar char=""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кругленный прямоугольник 9"/>
          <p:cNvSpPr/>
          <p:nvPr/>
        </p:nvSpPr>
        <p:spPr>
          <a:xfrm>
            <a:off x="304800" y="328612"/>
            <a:ext cx="8532812" cy="6197600"/>
          </a:xfrm>
          <a:prstGeom prst="roundRect">
            <a:avLst>
              <a:gd name="adj" fmla="val 2079"/>
            </a:avLst>
          </a:prstGeom>
          <a:gradFill rotWithShape="1">
            <a:gsLst>
              <a:gs pos="0">
                <a:srgbClr val="FFFFFF"/>
              </a:gs>
              <a:gs pos="98000">
                <a:srgbClr val="FFFFFF"/>
              </a:gs>
              <a:gs pos="99055">
                <a:srgbClr val="F7F7F7"/>
              </a:gs>
              <a:gs pos="100000">
                <a:srgbClr val="DADADA"/>
              </a:gs>
            </a:gsLst>
            <a:lin ang="5400000" scaled="1"/>
          </a:gradFill>
          <a:ln w="2000" cap="rnd">
            <a:solidFill>
              <a:srgbClr val="A4A3A3"/>
            </a:solidFill>
            <a:miter lim="800000"/>
          </a:ln>
          <a:effectLst>
            <a:outerShdw dist="50800" dir="5400000" algn="tl">
              <a:srgbClr val="000000">
                <a:alpha val="25000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5pPr>
          </a:lstStyle>
          <a:p>
            <a:pPr marL="0" lvl="0" indent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123" name="Прямоугольник с одним скругленным углом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400" b="0" i="1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4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5125" name="Текст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880" tIns="91440"/>
          <a:lstStyle>
            <a:lvl1pPr marL="265113" indent="-26511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00025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5813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3938" indent="-182563" algn="l" defTabSz="914400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9525" indent="-182563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126" name="Дата 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5127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sz="1000">
              <a:solidFill>
                <a:srgbClr val="A7A399"/>
              </a:solidFill>
            </a:endParaRPr>
          </a:p>
        </p:txBody>
      </p:sp>
      <p:sp>
        <p:nvSpPr>
          <p:cNvPr id="5128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anchor="b" anchorCtr="0"/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23A8CC38-C3F7-43CD-B85D-2DC6B6B245A1}" type="slidenum">
              <a:rPr lang="ru-RU" altLang="ru-RU" sz="1000">
                <a:solidFill>
                  <a:srgbClr val="A7A399"/>
                </a:solidFill>
              </a:rPr>
              <a:t>‹#›</a:t>
            </a:fld>
            <a:endParaRPr lang="ru-RU" altLang="ru-RU" sz="1000">
              <a:solidFill>
                <a:srgbClr val="A7A3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</p:sldLayoutIdLst>
  <p:transition>
    <p:wipe dir="d"/>
  </p:transition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</p:titleStyle>
    <p:bodyStyle>
      <a:lvl1pPr marL="265113" indent="-26511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kumimoji="0" sz="2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chemeClr val="accent1"/>
        </a:buClr>
        <a:buSzTx/>
        <a:buFont typeface="Verdana" pitchFamily="34" charset="0"/>
        <a:buChar char="◦"/>
        <a:defRPr kumimoji="0" sz="24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ED3742"/>
        </a:buClr>
        <a:buSzTx/>
        <a:buFont typeface="Wingdings 2" pitchFamily="18" charset="2"/>
        <a:buChar char=""/>
        <a:defRPr kumimoji="0" sz="22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defTabSz="914400" rtl="0" eaLnBrk="0" fontAlgn="base" hangingPunct="0">
        <a:lnSpc>
          <a:spcPct val="100000"/>
        </a:lnSpc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kumimoji="0" sz="19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defTabSz="914400" rtl="0" eaLnBrk="0" fontAlgn="base" hangingPunct="0">
        <a:lnSpc>
          <a:spcPct val="100000"/>
        </a:lnSpc>
        <a:spcBef>
          <a:spcPts val="250"/>
        </a:spcBef>
        <a:spcAft>
          <a:spcPct val="0"/>
        </a:spcAft>
        <a:buClr>
          <a:srgbClr val="4A85BF"/>
        </a:buClr>
        <a:buSzTx/>
        <a:buFont typeface="Wingdings 2" pitchFamily="18" charset="2"/>
        <a:buChar char=""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Tx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Tx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3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jpeg"/><Relationship Id="rId5" Type="http://schemas.openxmlformats.org/officeDocument/2006/relationships/image" Target="../media/image16.jpeg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18.jpeg"/><Relationship Id="rId3" Type="http://schemas.openxmlformats.org/officeDocument/2006/relationships/image" Target="../media/image38.jpeg"/><Relationship Id="rId7" Type="http://schemas.openxmlformats.org/officeDocument/2006/relationships/image" Target="../media/image19.jpeg"/><Relationship Id="rId12" Type="http://schemas.openxmlformats.org/officeDocument/2006/relationships/image" Target="../media/image4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jpeg"/><Relationship Id="rId11" Type="http://schemas.openxmlformats.org/officeDocument/2006/relationships/image" Target="../media/image20.jpeg"/><Relationship Id="rId5" Type="http://schemas.openxmlformats.org/officeDocument/2006/relationships/image" Target="../media/image40.jpeg"/><Relationship Id="rId10" Type="http://schemas.openxmlformats.org/officeDocument/2006/relationships/image" Target="../media/image15.jpeg"/><Relationship Id="rId4" Type="http://schemas.openxmlformats.org/officeDocument/2006/relationships/image" Target="../media/image39.jpeg"/><Relationship Id="rId9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45.jpeg"/><Relationship Id="rId7" Type="http://schemas.openxmlformats.org/officeDocument/2006/relationships/image" Target="../media/image21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jpeg"/><Relationship Id="rId11" Type="http://schemas.openxmlformats.org/officeDocument/2006/relationships/image" Target="../media/image46.jpeg"/><Relationship Id="rId5" Type="http://schemas.openxmlformats.org/officeDocument/2006/relationships/image" Target="../media/image19.jpeg"/><Relationship Id="rId10" Type="http://schemas.openxmlformats.org/officeDocument/2006/relationships/image" Target="../media/image20.jpeg"/><Relationship Id="rId4" Type="http://schemas.openxmlformats.org/officeDocument/2006/relationships/image" Target="../media/image40.jpeg"/><Relationship Id="rId9" Type="http://schemas.openxmlformats.org/officeDocument/2006/relationships/image" Target="../media/image18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40.jpeg"/><Relationship Id="rId7" Type="http://schemas.openxmlformats.org/officeDocument/2006/relationships/image" Target="../media/image3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jpeg"/><Relationship Id="rId11" Type="http://schemas.openxmlformats.org/officeDocument/2006/relationships/image" Target="../media/image23.jpeg"/><Relationship Id="rId5" Type="http://schemas.openxmlformats.org/officeDocument/2006/relationships/image" Target="../media/image19.jpeg"/><Relationship Id="rId10" Type="http://schemas.openxmlformats.org/officeDocument/2006/relationships/image" Target="../media/image48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836613"/>
            <a:ext cx="8229600" cy="27368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Артикуляционная гимнастика как основа правильного произношения</a:t>
            </a:r>
            <a: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 i="1">
                <a:solidFill>
                  <a:srgbClr val="66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endParaRPr sz="3200" i="1">
              <a:solidFill>
                <a:srgbClr val="6600CC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6147" name="Picture 5" descr="img051"/>
          <p:cNvPicPr/>
          <p:nvPr/>
        </p:nvPicPr>
        <p:blipFill>
          <a:blip r:embed="rId2"/>
          <a:stretch>
            <a:fillRect/>
          </a:stretch>
        </p:blipFill>
        <p:spPr>
          <a:xfrm>
            <a:off x="1643062" y="3573462"/>
            <a:ext cx="2951162" cy="2879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TextBox 3"/>
          <p:cNvSpPr/>
          <p:nvPr/>
        </p:nvSpPr>
        <p:spPr>
          <a:xfrm>
            <a:off x="5435600" y="4221162"/>
            <a:ext cx="2665412" cy="95410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1" u="none">
                <a:solidFill>
                  <a:schemeClr val="tx1"/>
                </a:solidFill>
                <a:latin typeface="Verdana" pitchFamily="34" charset="0"/>
                <a:ea typeface="Arial"/>
              </a:defRPr>
            </a:lvl5pPr>
          </a:lstStyle>
          <a:p>
            <a:pPr marL="0" lvl="0" indent="0" algn="ctr"/>
            <a:r>
              <a:rPr sz="1800" dirty="0">
                <a:solidFill>
                  <a:srgbClr val="0000CC"/>
                </a:solidFill>
              </a:rPr>
              <a:t>Консультация для </a:t>
            </a:r>
            <a:r>
              <a:rPr sz="1800" dirty="0" smtClean="0">
                <a:solidFill>
                  <a:srgbClr val="0000CC"/>
                </a:solidFill>
              </a:rPr>
              <a:t>родителей</a:t>
            </a:r>
          </a:p>
          <a:p>
            <a:pPr marL="0" lvl="0" indent="0" algn="ctr"/>
            <a:endParaRPr lang="ru-RU" sz="1000" dirty="0">
              <a:solidFill>
                <a:srgbClr val="0000CC"/>
              </a:solidFill>
            </a:endParaRPr>
          </a:p>
          <a:p>
            <a:pPr marL="0" lvl="0" indent="0" algn="ctr"/>
            <a:r>
              <a:rPr lang="ru-RU" sz="1000" dirty="0" smtClean="0">
                <a:solidFill>
                  <a:srgbClr val="0000CC"/>
                </a:solidFill>
              </a:rPr>
              <a:t>2022-2023г.г.</a:t>
            </a:r>
            <a:endParaRPr sz="10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68313" y="549275"/>
            <a:ext cx="8229600" cy="6842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sz="3200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Артикуляционная гимнастика – </a:t>
            </a:r>
          </a:p>
        </p:txBody>
      </p:sp>
      <p:sp>
        <p:nvSpPr>
          <p:cNvPr id="7171" name="Содержимое 7"/>
          <p:cNvSpPr>
            <a:spLocks noGrp="1"/>
          </p:cNvSpPr>
          <p:nvPr>
            <p:ph idx="4294967295"/>
          </p:nvPr>
        </p:nvSpPr>
        <p:spPr>
          <a:xfrm>
            <a:off x="468313" y="1700213"/>
            <a:ext cx="8229600" cy="4494212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4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2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9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Verdana"/>
              <a:buChar char="◦"/>
              <a:defRPr kumimoji="0" lang="ru-RU" altLang="en-US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Tx/>
              <a:buFont typeface="Wingdings 2"/>
              <a:buChar char=""/>
              <a:defRPr kumimoji="0" lang="ru-RU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76" marR="0" lvl="0" indent="-265176" algn="just" eaLnBrk="1" hangingPunct="1">
              <a:buNone/>
            </a:pPr>
            <a:r>
              <a:rPr lang="ru-RU" altLang="ru-RU" sz="2000">
                <a:solidFill>
                  <a:srgbClr val="0000CC"/>
                </a:solidFill>
              </a:rPr>
              <a:t>     это совокупность особых  упражнений, способствующих укреплению</a:t>
            </a:r>
            <a:r>
              <a:rPr lang="en-US" altLang="ru-RU" sz="2000">
                <a:solidFill>
                  <a:srgbClr val="0000CC"/>
                </a:solidFill>
              </a:rPr>
              <a:t> </a:t>
            </a:r>
            <a:r>
              <a:rPr lang="ru-RU" altLang="ru-RU" sz="2000">
                <a:solidFill>
                  <a:srgbClr val="0000CC"/>
                </a:solidFill>
              </a:rPr>
              <a:t>мышц артикуляционного аппарата и развитию силы, ловкости и дифференцированности движений данного органа.</a:t>
            </a:r>
          </a:p>
          <a:p>
            <a:pPr marL="265176" marR="0" lvl="0" indent="-265176" algn="just" eaLnBrk="1" hangingPunct="1">
              <a:buNone/>
            </a:pPr>
            <a:r>
              <a:rPr lang="ru-RU" altLang="ru-RU" sz="2000">
                <a:solidFill>
                  <a:srgbClr val="0000CC"/>
                </a:solidFill>
              </a:rPr>
              <a:t>   Артикуляционная гимнастика с детьми дошкольного возраста проводится два-три раза в день. </a:t>
            </a:r>
          </a:p>
          <a:p>
            <a:pPr marL="265176" marR="0" lvl="0" indent="-265176" algn="just" eaLnBrk="1" hangingPunct="1">
              <a:buNone/>
            </a:pPr>
            <a:r>
              <a:rPr lang="ru-RU" altLang="ru-RU" sz="2000">
                <a:solidFill>
                  <a:srgbClr val="0000CC"/>
                </a:solidFill>
              </a:rPr>
              <a:t>   Продолжительность гимнастики — до 5 мин.</a:t>
            </a:r>
          </a:p>
          <a:p>
            <a:pPr marL="265176" marR="0" lvl="0" indent="-265176" eaLnBrk="1" hangingPunct="1">
              <a:buNone/>
            </a:pPr>
            <a:r>
              <a:rPr lang="ru-RU" altLang="ru-RU" sz="2000">
                <a:solidFill>
                  <a:srgbClr val="0000CC"/>
                </a:solidFill>
              </a:rPr>
              <a:t>   Разработаны комплексы артикуляционных упражнений – общий, для свистящих, шипящих и сонорных звуков, </a:t>
            </a:r>
          </a:p>
          <a:p>
            <a:pPr marL="265176" marR="0" lvl="0" indent="-265176" algn="just" eaLnBrk="1" hangingPunct="1">
              <a:buNone/>
            </a:pPr>
            <a:r>
              <a:rPr lang="ru-RU" altLang="ru-RU" sz="2000">
                <a:solidFill>
                  <a:srgbClr val="0000CC"/>
                </a:solidFill>
              </a:rPr>
              <a:t>     В комплекс должно входить 4—5 упражнений:  2—3 статических и 2—3 динамических.</a:t>
            </a:r>
          </a:p>
          <a:p>
            <a:pPr marL="265176" marR="0" lvl="0" indent="-265176" algn="just" eaLnBrk="1" hangingPunct="1">
              <a:buNone/>
            </a:pPr>
            <a:endParaRPr lang="ru-RU" altLang="ru-RU" sz="2000" i="1">
              <a:solidFill>
                <a:schemeClr val="bg1"/>
              </a:solidFill>
            </a:endParaRPr>
          </a:p>
          <a:p>
            <a:pPr marL="265176" marR="0" lvl="0" indent="-265176" eaLnBrk="1" hangingPunct="1">
              <a:buNone/>
            </a:pPr>
            <a:endParaRPr lang="ru-RU" altLang="ru-RU"/>
          </a:p>
        </p:txBody>
      </p:sp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5"/>
          <p:cNvSpPr>
            <a:spLocks noGrp="1"/>
          </p:cNvSpPr>
          <p:nvPr>
            <p:ph type="title" idx="4294967295"/>
          </p:nvPr>
        </p:nvSpPr>
        <p:spPr>
          <a:xfrm>
            <a:off x="457200" y="620713"/>
            <a:ext cx="8229600" cy="86360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Статические упражнения</a:t>
            </a:r>
            <a:endParaRPr sz="3200">
              <a:solidFill>
                <a:srgbClr val="0000CC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68313" y="2420938"/>
            <a:ext cx="4059237" cy="273685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547688" indent="-411162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868362" indent="-282575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Лопаточка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Чашечка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Хоботок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Лягушка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Окно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Парус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Грибок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"/>
            </a:pPr>
            <a:endParaRPr b="1" i="1">
              <a:solidFill>
                <a:srgbClr val="0000CC"/>
              </a:solidFill>
            </a:endParaRP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None/>
            </a:pPr>
            <a:endParaRPr i="1">
              <a:solidFill>
                <a:srgbClr val="9900FF"/>
              </a:solidFill>
            </a:endParaRP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None/>
            </a:pPr>
            <a:endParaRPr sz="700" i="1">
              <a:solidFill>
                <a:srgbClr val="9900FF"/>
              </a:solidFill>
            </a:endParaRPr>
          </a:p>
          <a:p>
            <a:pPr marL="868680" marR="0" lvl="1" indent="-283464" algn="ctr" eaLnBrk="1" hangingPunct="1">
              <a:lnSpc>
                <a:spcPct val="80000"/>
              </a:lnSpc>
              <a:buFont typeface="Wingdings 2" pitchFamily="18" charset="2"/>
              <a:buNone/>
            </a:pPr>
            <a:endParaRPr sz="700" i="1">
              <a:solidFill>
                <a:srgbClr val="9900FF"/>
              </a:solidFill>
            </a:endParaRP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None/>
            </a:pPr>
            <a:r>
              <a:rPr sz="700"/>
              <a:t>         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None/>
            </a:pPr>
            <a:endParaRPr sz="700" i="1">
              <a:solidFill>
                <a:srgbClr val="CC00CC"/>
              </a:solidFill>
            </a:endParaRPr>
          </a:p>
        </p:txBody>
      </p:sp>
      <p:sp>
        <p:nvSpPr>
          <p:cNvPr id="8196" name="Содержимое 6"/>
          <p:cNvSpPr>
            <a:spLocks noGrp="1"/>
          </p:cNvSpPr>
          <p:nvPr>
            <p:ph sz="half" idx="4294967295"/>
          </p:nvPr>
        </p:nvSpPr>
        <p:spPr>
          <a:xfrm>
            <a:off x="4643438" y="2349500"/>
            <a:ext cx="3990975" cy="2663825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547688" indent="-411162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sz="200"/>
              <a:t>Лопато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Пароход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Фокус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Трубочка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Забор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Катимся со снежной горки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Бублик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endParaRPr b="1" i="1">
              <a:solidFill>
                <a:srgbClr val="0000CC"/>
              </a:solidFill>
            </a:endParaRP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endParaRPr b="1" i="1">
              <a:solidFill>
                <a:srgbClr val="0000CC"/>
              </a:solidFill>
            </a:endParaRP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endParaRPr b="1" i="1">
              <a:solidFill>
                <a:srgbClr val="0000CC"/>
              </a:solidFill>
            </a:endParaRPr>
          </a:p>
        </p:txBody>
      </p:sp>
      <p:sp>
        <p:nvSpPr>
          <p:cNvPr id="8197" name="WordArt 4"/>
          <p:cNvSpPr/>
          <p:nvPr/>
        </p:nvSpPr>
        <p:spPr>
          <a:xfrm>
            <a:off x="2339975" y="260350"/>
            <a:ext cx="6543675" cy="1100138"/>
          </a:xfrm>
          <a:solidFill>
            <a:srgbClr val="B2B2B2">
              <a:alpha val="50195"/>
            </a:srgbClr>
          </a:solidFill>
          <a:ln w="12700">
            <a:solidFill>
              <a:srgbClr val="3333CC"/>
            </a:solidFill>
            <a:miter lim="800000"/>
          </a:ln>
          <a:effectLst>
            <a:outerShdw dist="45791" dir="2021404" algn="ctr">
              <a:srgbClr val="9999FF"/>
            </a:outerShdw>
          </a:effectLst>
        </p:spPr>
        <p:txBody>
          <a:bodyPr wrap="none" fromWordArt="1">
            <a:prstTxWarp prst="textPlain">
              <a:avLst/>
            </a:prstTxWarp>
          </a:bodyPr>
          <a:lstStyle/>
          <a:p>
            <a:pPr algn="ctr"/>
            <a:endParaRPr sz="3600" i="1" kern="10">
              <a:ln w="12700">
                <a:solidFill>
                  <a:srgbClr val="3333CC"/>
                </a:solidFill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>
                  <a:srgbClr val="9999FF"/>
                </a:outerShdw>
              </a:effectLst>
              <a:latin typeface="Arial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620713"/>
            <a:ext cx="8183562" cy="73660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Динамические упражнения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sz="half" idx="4294967295"/>
          </p:nvPr>
        </p:nvSpPr>
        <p:spPr>
          <a:xfrm>
            <a:off x="611188" y="1700213"/>
            <a:ext cx="3932237" cy="403225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547688" indent="-411162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Накажем непослушный язычок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Вкусное варенье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Качели 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Часики 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Индюк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Чистим зубки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Лошадка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Орешки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None/>
            </a:pPr>
            <a:r>
              <a:rPr i="1">
                <a:solidFill>
                  <a:schemeClr val="bg1"/>
                </a:solidFill>
              </a:rPr>
              <a:t> 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9220" name="Содержимое 3"/>
          <p:cNvSpPr>
            <a:spLocks noGrp="1"/>
          </p:cNvSpPr>
          <p:nvPr>
            <p:ph sz="half" idx="4294967295"/>
          </p:nvPr>
        </p:nvSpPr>
        <p:spPr>
          <a:xfrm>
            <a:off x="4716463" y="1773238"/>
            <a:ext cx="3932237" cy="3887787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547688" indent="-411162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Ёжик</a:t>
            </a:r>
          </a:p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Барабан</a:t>
            </a:r>
          </a:p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Маляр</a:t>
            </a:r>
          </a:p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Причешем язычок</a:t>
            </a:r>
          </a:p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Гармошка</a:t>
            </a:r>
          </a:p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Моторчик 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Часики</a:t>
            </a:r>
          </a:p>
          <a:p>
            <a:pPr marL="548640" marR="0" lvl="0" indent="-411480" eaLnBrk="1" hangingPunct="1">
              <a:lnSpc>
                <a:spcPct val="80000"/>
              </a:lnSpc>
              <a:buClr>
                <a:srgbClr val="000000"/>
              </a:buClr>
              <a:buFont typeface="Wingdings 2" pitchFamily="18" charset="2"/>
              <a:buChar char=""/>
            </a:pPr>
            <a:r>
              <a:rPr b="1" i="1">
                <a:solidFill>
                  <a:srgbClr val="0000CC"/>
                </a:solidFill>
              </a:rPr>
              <a:t>Шарики</a:t>
            </a:r>
          </a:p>
          <a:p>
            <a:pPr marL="548640" marR="0" lvl="0" indent="-411480" eaLnBrk="1" hangingPunct="1">
              <a:lnSpc>
                <a:spcPct val="90000"/>
              </a:lnSpc>
              <a:buClr>
                <a:srgbClr val="000000"/>
              </a:buClr>
              <a:buFont typeface="Wingdings 2" pitchFamily="18" charset="2"/>
              <a:buChar char=""/>
            </a:pPr>
            <a:endParaRPr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979613" y="765175"/>
            <a:ext cx="5616575" cy="71120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ЗАБОРЧИК</a:t>
            </a:r>
          </a:p>
        </p:txBody>
      </p:sp>
      <p:pic>
        <p:nvPicPr>
          <p:cNvPr id="10243" name="Рисунок 28"/>
          <p:cNvPicPr>
            <a:picLocks noGrp="1"/>
          </p:cNvPicPr>
          <p:nvPr>
            <p:ph sz="half" idx="4294967295"/>
          </p:nvPr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3262312" y="1844675"/>
            <a:ext cx="2462212" cy="164623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0244" name="Текст 6"/>
          <p:cNvSpPr>
            <a:spLocks noGrp="1"/>
          </p:cNvSpPr>
          <p:nvPr>
            <p:ph type="body" sz="half" idx="4294967295"/>
          </p:nvPr>
        </p:nvSpPr>
        <p:spPr>
          <a:xfrm>
            <a:off x="395288" y="3716338"/>
            <a:ext cx="8247062" cy="2016125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buNone/>
            </a:pPr>
            <a:r>
              <a:rPr lang="ru-RU" altLang="ru-RU" sz="2200" b="1" i="1"/>
              <a:t>     </a:t>
            </a:r>
            <a:r>
              <a:rPr lang="ru-RU" altLang="ru-RU" sz="2200">
                <a:solidFill>
                  <a:srgbClr val="0000CC"/>
                </a:solidFill>
              </a:rPr>
              <a:t>Максимально растянуть губы (улыбнуться), показать верхние и нижние зубы. Верхние зубы должны находиться напротив нижних. Необходимо проверить наличие расстояния между ними (1 мм). Удерживать под счет до 5-10</a:t>
            </a: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08175" y="765175"/>
            <a:ext cx="5653088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ОКНО</a:t>
            </a:r>
          </a:p>
        </p:txBody>
      </p:sp>
      <p:pic>
        <p:nvPicPr>
          <p:cNvPr id="11267" name="Picture 2" descr="C:\Users\Евросеть\Desktop\АРТ\окошко.jpg"/>
          <p:cNvPicPr>
            <a:picLocks noGrp="1"/>
          </p:cNvPicPr>
          <p:nvPr>
            <p:ph sz="half" idx="4294967295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621088" y="1752600"/>
            <a:ext cx="1892300" cy="20574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1268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3933825"/>
            <a:ext cx="8001000" cy="158115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80000"/>
              </a:lnSpc>
            </a:pPr>
            <a:endParaRPr lang="ru-RU" altLang="ru-RU" sz="1900"/>
          </a:p>
          <a:p>
            <a:pPr marL="265176" marR="0" lvl="0" indent="-265176" algn="just" eaLnBrk="1" hangingPunct="1">
              <a:lnSpc>
                <a:spcPct val="80000"/>
              </a:lnSpc>
              <a:buNone/>
            </a:pPr>
            <a:r>
              <a:rPr lang="ru-RU" altLang="ru-RU" sz="1900"/>
              <a:t>     </a:t>
            </a:r>
          </a:p>
          <a:p>
            <a:pPr marL="265176" marR="0" lvl="0" indent="-265176" algn="just" eaLnBrk="1" hangingPunct="1">
              <a:lnSpc>
                <a:spcPct val="80000"/>
              </a:lnSpc>
              <a:buNone/>
            </a:pPr>
            <a:r>
              <a:rPr lang="ru-RU" altLang="ru-RU" sz="2200">
                <a:solidFill>
                  <a:srgbClr val="0000CC"/>
                </a:solidFill>
              </a:rPr>
              <a:t>     Широко открыть рот, обнажая верхние и нижние зубы, язык внизу под нижними зубами. Удерживать в таком положении под счет до 5-10.</a:t>
            </a:r>
          </a:p>
          <a:p>
            <a:pPr marL="265176" marR="0" lvl="0" indent="-265176" algn="just" eaLnBrk="1" hangingPunct="1">
              <a:lnSpc>
                <a:spcPct val="80000"/>
              </a:lnSpc>
            </a:pPr>
            <a:endParaRPr lang="ru-RU" altLang="ru-RU" sz="1900"/>
          </a:p>
        </p:txBody>
      </p:sp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24075" y="765175"/>
            <a:ext cx="5149850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ЛЯГУШКА</a:t>
            </a:r>
          </a:p>
        </p:txBody>
      </p:sp>
      <p:sp>
        <p:nvSpPr>
          <p:cNvPr id="1229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66738" y="3962400"/>
            <a:ext cx="8001000" cy="205740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buNone/>
            </a:pPr>
            <a:r>
              <a:rPr lang="ru-RU" altLang="ru-RU" sz="2200"/>
              <a:t>    </a:t>
            </a:r>
            <a:r>
              <a:rPr lang="ru-RU" altLang="ru-RU" sz="2200">
                <a:solidFill>
                  <a:srgbClr val="0000CC"/>
                </a:solidFill>
              </a:rPr>
              <a:t>Улыбнуться без напряжения так, чтобы были видны передние верхние и нижние зубы.  Чтобы показать ребенку, как это сделать, надо про себя произносить звук «И». Удерживать в таком положении губы под счет до 5-10.</a:t>
            </a:r>
          </a:p>
        </p:txBody>
      </p:sp>
      <p:pic>
        <p:nvPicPr>
          <p:cNvPr id="12292" name="Рисунок 5" descr="ljagushka"/>
          <p:cNvPicPr/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3563938" y="1700212"/>
            <a:ext cx="2016125" cy="2159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63713" y="908050"/>
            <a:ext cx="5761037" cy="712788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ХОБОТОК</a:t>
            </a:r>
          </a:p>
        </p:txBody>
      </p:sp>
      <p:pic>
        <p:nvPicPr>
          <p:cNvPr id="13315" name="Picture 13" descr="Рисунок11"/>
          <p:cNvPicPr>
            <a:picLocks noGrp="1"/>
          </p:cNvPicPr>
          <p:nvPr>
            <p:ph sz="half" idx="4294967295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779838" y="1844675"/>
            <a:ext cx="1914525" cy="249713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3316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4581525"/>
            <a:ext cx="8001000" cy="1077913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buNone/>
            </a:pPr>
            <a:r>
              <a:rPr lang="ru-RU" altLang="ru-RU" sz="1900"/>
              <a:t>     </a:t>
            </a:r>
            <a:r>
              <a:rPr lang="ru-RU" altLang="ru-RU" sz="2200">
                <a:solidFill>
                  <a:srgbClr val="0000CC"/>
                </a:solidFill>
              </a:rPr>
              <a:t>Вытянуть сомкнутые губы вперед трубочкой. Удерживать в таком положении под счет до 5-10</a:t>
            </a:r>
            <a:r>
              <a:rPr lang="ru-RU" altLang="ru-RU" sz="1900">
                <a:solidFill>
                  <a:srgbClr val="0000CC"/>
                </a:solidFill>
              </a:rPr>
              <a:t>.</a:t>
            </a:r>
          </a:p>
          <a:p>
            <a:pPr marL="265176" marR="0" lvl="0" indent="-265176" eaLnBrk="1" hangingPunct="1"/>
            <a:endParaRPr lang="ru-RU" altLang="ru-RU" sz="2600"/>
          </a:p>
        </p:txBody>
      </p:sp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47813" y="765175"/>
            <a:ext cx="6300787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ЛЯГУШКА-ХОБОТОК</a:t>
            </a:r>
          </a:p>
        </p:txBody>
      </p:sp>
      <p:pic>
        <p:nvPicPr>
          <p:cNvPr id="14339" name="Рисунок 2"/>
          <p:cNvPicPr>
            <a:picLocks noGrp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3563938" y="1844675"/>
            <a:ext cx="2592388" cy="21717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4340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4292600"/>
            <a:ext cx="8037512" cy="13700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8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Чередовать упражнения «Лягушка» – «Хоботок». Переключение позиций плавное, в одном ритме. Выполнять 7-10 раз</a:t>
            </a:r>
          </a:p>
        </p:txBody>
      </p:sp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4"/>
          <p:cNvSpPr>
            <a:spLocks noGrp="1"/>
          </p:cNvSpPr>
          <p:nvPr>
            <p:ph type="title" idx="4294967295"/>
          </p:nvPr>
        </p:nvSpPr>
        <p:spPr>
          <a:xfrm>
            <a:off x="2268538" y="836613"/>
            <a:ext cx="5076825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ЛОПАТОЧКА</a:t>
            </a:r>
          </a:p>
        </p:txBody>
      </p:sp>
      <p:pic>
        <p:nvPicPr>
          <p:cNvPr id="15363" name="Picture 2" descr="C:\Users\Евросеть\Desktop\АРТ\лопатка.jpg"/>
          <p:cNvPicPr>
            <a:picLocks noGrp="1"/>
          </p:cNvPicPr>
          <p:nvPr>
            <p:ph sz="half" idx="4294967295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635375" y="1773238"/>
            <a:ext cx="2160588" cy="20574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5364" name="Текст 6"/>
          <p:cNvSpPr>
            <a:spLocks noGrp="1"/>
          </p:cNvSpPr>
          <p:nvPr>
            <p:ph type="body" sz="half" idx="4294967295"/>
          </p:nvPr>
        </p:nvSpPr>
        <p:spPr>
          <a:xfrm>
            <a:off x="468312" y="4076700"/>
            <a:ext cx="8001000" cy="172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200">
                <a:solidFill>
                  <a:srgbClr val="0000CC"/>
                </a:solidFill>
              </a:rPr>
              <a:t>     Улыбнуться, приоткрыть рот, положить передний широкий край языка на нижнюю губу. Удерживать в таком положении под счет от одного до 5- 10.</a:t>
            </a:r>
          </a:p>
          <a:p>
            <a:pPr marL="265112" lvl="0" indent="-265112" eaLnBrk="1" hangingPunct="1">
              <a:buNone/>
            </a:pPr>
            <a:endParaRPr lang="ru-RU" altLang="ru-RU" sz="2800"/>
          </a:p>
        </p:txBody>
      </p:sp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755650" y="549275"/>
            <a:ext cx="7632700" cy="122396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НАКАЖЕМ НЕПОСЛУШНЫЙ ЯЗЫЧОК</a:t>
            </a:r>
          </a:p>
        </p:txBody>
      </p:sp>
      <p:pic>
        <p:nvPicPr>
          <p:cNvPr id="16387" name="Picture 14" descr="Рисунок18"/>
          <p:cNvPicPr>
            <a:picLocks noGrp="1"/>
          </p:cNvPicPr>
          <p:nvPr>
            <p:ph sz="quarter" idx="4294967295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116012" y="1916112"/>
            <a:ext cx="2143125" cy="38163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6388" name="Содержимое 9"/>
          <p:cNvSpPr>
            <a:spLocks noGrp="1"/>
          </p:cNvSpPr>
          <p:nvPr>
            <p:ph sz="quarter" idx="4294967295"/>
          </p:nvPr>
        </p:nvSpPr>
        <p:spPr>
          <a:xfrm>
            <a:off x="4067175" y="1844675"/>
            <a:ext cx="4041775" cy="3887788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18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18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5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4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buNone/>
            </a:pPr>
            <a:r>
              <a:rPr lang="ru-RU" altLang="ru-RU">
                <a:solidFill>
                  <a:srgbClr val="0000CC"/>
                </a:solidFill>
              </a:rPr>
              <a:t>   Чтобы язык был широким и спокойным, надо немного приоткрыть рот, спокойно положить язык на нижнюю губу и, пошлепывая его губами, произносить звуки «пя-пя-пя». Удерживать широкий язык в спокойном положении при открытом рте под счет от одного до 5-10.</a:t>
            </a:r>
          </a:p>
          <a:p>
            <a:pPr marL="265176" marR="0" lvl="0" indent="-265176" eaLnBrk="1" hangingPunct="1"/>
            <a:endParaRPr lang="ru-RU" altLang="ru-RU" sz="1900"/>
          </a:p>
        </p:txBody>
      </p:sp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79613" y="765175"/>
            <a:ext cx="5076825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ПАРУС</a:t>
            </a:r>
          </a:p>
        </p:txBody>
      </p:sp>
      <p:sp>
        <p:nvSpPr>
          <p:cNvPr id="1741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66738" y="4076700"/>
            <a:ext cx="8001000" cy="1584325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 sz="2800"/>
              <a:t>   </a:t>
            </a:r>
          </a:p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 sz="2200">
                <a:solidFill>
                  <a:srgbClr val="0000CC"/>
                </a:solidFill>
              </a:rPr>
              <a:t>    Улыбнуться, открыть рот, поднять язык вверх, поставить его за верхние зубы, крепко прижать. Удерживать под счет до 5-10.</a:t>
            </a:r>
          </a:p>
        </p:txBody>
      </p:sp>
      <p:pic>
        <p:nvPicPr>
          <p:cNvPr id="17412" name="Picture 2" descr="C:\Users\Евросеть\Desktop\АРТ\парус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3419475" y="1700212"/>
            <a:ext cx="2376488" cy="2203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835150" y="692150"/>
            <a:ext cx="5510213" cy="757238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ЧАШЕЧКА</a:t>
            </a:r>
          </a:p>
        </p:txBody>
      </p:sp>
      <p:sp>
        <p:nvSpPr>
          <p:cNvPr id="18435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3860800"/>
            <a:ext cx="8001000" cy="2160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200">
                <a:solidFill>
                  <a:srgbClr val="0000CC"/>
                </a:solidFill>
              </a:rPr>
              <a:t>    Из положения «Лопаточка» поднять  язычок вверх, загибая боковые края. Следить, чтобы кончик языка не загибался вглубь рта, чтобы язык не лежал на нижней губе,  а боковые краянаходились у верхних зубов. Удерживать под счет до 10.</a:t>
            </a:r>
          </a:p>
        </p:txBody>
      </p:sp>
      <p:pic>
        <p:nvPicPr>
          <p:cNvPr id="18436" name="Рисунок 42"/>
          <p:cNvPicPr/>
          <p:nvPr/>
        </p:nvPicPr>
        <p:blipFill>
          <a:blip r:embed="rId2">
            <a:lum bright="-12000" contrast="42000"/>
          </a:blip>
          <a:stretch>
            <a:fillRect/>
          </a:stretch>
        </p:blipFill>
        <p:spPr>
          <a:xfrm>
            <a:off x="3708400" y="1628775"/>
            <a:ext cx="1901825" cy="20875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79613" y="836613"/>
            <a:ext cx="5581650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ГРИБОК</a:t>
            </a:r>
          </a:p>
        </p:txBody>
      </p:sp>
      <p:sp>
        <p:nvSpPr>
          <p:cNvPr id="19459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4149725"/>
            <a:ext cx="7966075" cy="16986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8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Улыбнуться, приоткрыть рот, присосать язык к небу и, не отпуская языка, надо стараться открывать все шире и дольше удерживать язык в верхнем положении.</a:t>
            </a:r>
          </a:p>
          <a:p>
            <a:pPr marL="265112" lvl="0" indent="-265112" eaLnBrk="1" hangingPunct="1"/>
            <a:endParaRPr lang="ru-RU" altLang="ru-RU" sz="2800"/>
          </a:p>
        </p:txBody>
      </p:sp>
      <p:pic>
        <p:nvPicPr>
          <p:cNvPr id="19460" name="Picture 5" descr="img011"/>
          <p:cNvPicPr/>
          <p:nvPr/>
        </p:nvPicPr>
        <p:blipFill>
          <a:blip r:embed="rId2"/>
          <a:stretch>
            <a:fillRect/>
          </a:stretch>
        </p:blipFill>
        <p:spPr>
          <a:xfrm>
            <a:off x="3851275" y="1700212"/>
            <a:ext cx="1944688" cy="2247900"/>
          </a:xfrm>
          <a:prstGeom prst="rect">
            <a:avLst/>
          </a:prstGeom>
          <a:solidFill>
            <a:srgbClr val="009900"/>
          </a:solidFill>
          <a:ln w="38100">
            <a:solidFill>
              <a:srgbClr val="009900"/>
            </a:solidFill>
            <a:miter lim="800000"/>
          </a:ln>
        </p:spPr>
      </p:pic>
    </p:spTree>
  </p:cSld>
  <p:clrMapOvr>
    <a:masterClrMapping/>
  </p:clrMapOvr>
  <p:transition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55650" y="692150"/>
            <a:ext cx="7453313" cy="757238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>
                <a:effectLst>
                  <a:outerShdw blurRad="38100" dist="38100" dir="2700000" algn="tl">
                    <a:schemeClr val="bg2"/>
                  </a:outerShdw>
                </a:effectLst>
              </a:rPr>
              <a:t/>
            </a:r>
            <a:br>
              <a:rPr sz="320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ЧИСТИМ НИЖНИЕ ЗУБКИ</a:t>
            </a:r>
          </a:p>
        </p:txBody>
      </p:sp>
      <p:pic>
        <p:nvPicPr>
          <p:cNvPr id="20483" name="Picture 2" descr="C:\Users\Евросеть\Desktop\АРТ\чистим зубки.jpg"/>
          <p:cNvPicPr>
            <a:picLocks noGrp="1"/>
          </p:cNvPicPr>
          <p:nvPr>
            <p:ph sz="half" idx="4294967295"/>
          </p:nvPr>
        </p:nvPicPr>
        <p:blipFill>
          <a:blip r:embed="rId2">
            <a:lum contrast="-10000"/>
          </a:blip>
          <a:stretch>
            <a:fillRect/>
          </a:stretch>
        </p:blipFill>
        <p:spPr>
          <a:xfrm>
            <a:off x="3203575" y="1773238"/>
            <a:ext cx="2600325" cy="23034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048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4005263"/>
            <a:ext cx="8001000" cy="1798637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buNone/>
            </a:pPr>
            <a:r>
              <a:rPr lang="ru-RU" altLang="ru-RU" sz="2600"/>
              <a:t>   </a:t>
            </a:r>
          </a:p>
          <a:p>
            <a:pPr marL="265176" marR="0" lvl="0" indent="-265176" algn="just" eaLnBrk="1" hangingPunct="1">
              <a:buNone/>
            </a:pPr>
            <a:r>
              <a:rPr lang="ru-RU" altLang="ru-RU" sz="26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Приоткрыть рот и кончиком языка «почистить» нижние зубы с внутренней стороны, делая движение языком из стороны в сторону.</a:t>
            </a:r>
          </a:p>
          <a:p>
            <a:pPr marL="265176" marR="0" lvl="0" indent="-265176" eaLnBrk="1" hangingPunct="1"/>
            <a:endParaRPr lang="ru-RU" altLang="ru-RU" sz="2600"/>
          </a:p>
        </p:txBody>
      </p:sp>
    </p:spTree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4213" y="765175"/>
            <a:ext cx="7813675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ЧИСТИМ ВЕРХНИЕ ЗУБКИ </a:t>
            </a:r>
          </a:p>
        </p:txBody>
      </p:sp>
      <p:sp>
        <p:nvSpPr>
          <p:cNvPr id="21507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4149725"/>
            <a:ext cx="8001000" cy="1625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32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Приоткрыть рот и кончиком языка «почистить» верхние зубы с внутренней стороны, делая движение языком из стороны в сторону.</a:t>
            </a:r>
          </a:p>
          <a:p>
            <a:pPr marL="265112" lvl="0" indent="-265112" eaLnBrk="1" hangingPunct="1"/>
            <a:endParaRPr lang="ru-RU" altLang="ru-RU" sz="2800"/>
          </a:p>
        </p:txBody>
      </p:sp>
      <p:pic>
        <p:nvPicPr>
          <p:cNvPr id="21508" name="Рисунок 14"/>
          <p:cNvPicPr/>
          <p:nvPr/>
        </p:nvPicPr>
        <p:blipFill>
          <a:blip r:embed="rId2"/>
          <a:stretch>
            <a:fillRect/>
          </a:stretch>
        </p:blipFill>
        <p:spPr>
          <a:xfrm>
            <a:off x="3132138" y="1989138"/>
            <a:ext cx="2952750" cy="17732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47813" y="765175"/>
            <a:ext cx="6300787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КАЧЕЛИ</a:t>
            </a:r>
          </a:p>
        </p:txBody>
      </p:sp>
      <p:sp>
        <p:nvSpPr>
          <p:cNvPr id="2253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66738" y="3962400"/>
            <a:ext cx="8001000" cy="205740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/>
              <a:t>    </a:t>
            </a:r>
            <a:r>
              <a:rPr lang="ru-RU" altLang="ru-RU" sz="2200">
                <a:solidFill>
                  <a:srgbClr val="0000CC"/>
                </a:solidFill>
              </a:rPr>
              <a:t>Улыбнуться, приоткрыть рот, положить широкий язык за нижние зубы и удерживать в таком положении под счет от 1-5. Потом поднять широкий язык за верхние зубы тоже с внутренней стороны, удерживать под счет от 1-5. Так поочередно менять положение языка 4-6 раз.</a:t>
            </a:r>
          </a:p>
          <a:p>
            <a:pPr marL="265176" marR="0" lvl="0" indent="-265176" algn="just" eaLnBrk="1" hangingPunct="1">
              <a:lnSpc>
                <a:spcPct val="90000"/>
              </a:lnSpc>
              <a:buNone/>
            </a:pPr>
            <a:endParaRPr lang="ru-RU" altLang="ru-RU"/>
          </a:p>
        </p:txBody>
      </p:sp>
      <p:pic>
        <p:nvPicPr>
          <p:cNvPr id="22532" name="Рисунок 34"/>
          <p:cNvPicPr/>
          <p:nvPr/>
        </p:nvPicPr>
        <p:blipFill>
          <a:blip r:embed="rId2">
            <a:lum bright="-6000" contrast="48000"/>
          </a:blip>
          <a:stretch>
            <a:fillRect/>
          </a:stretch>
        </p:blipFill>
        <p:spPr>
          <a:xfrm>
            <a:off x="3492500" y="1628775"/>
            <a:ext cx="2227262" cy="2266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92275" y="836613"/>
            <a:ext cx="5940425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МАЛЯР</a:t>
            </a:r>
          </a:p>
        </p:txBody>
      </p:sp>
      <p:sp>
        <p:nvSpPr>
          <p:cNvPr id="23555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4292600"/>
            <a:ext cx="8001000" cy="14398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200">
                <a:solidFill>
                  <a:srgbClr val="0000CC"/>
                </a:solidFill>
              </a:rPr>
              <a:t>   Улыбнуться, открыть рот, и погладить кончиком языка твердое небо, делая движение языком вперед-назад. Выполнить 3-4 раза</a:t>
            </a:r>
          </a:p>
          <a:p>
            <a:pPr marL="265112" lvl="0" indent="-265112" eaLnBrk="1" hangingPunct="1"/>
            <a:endParaRPr lang="ru-RU" altLang="ru-RU" sz="2800"/>
          </a:p>
        </p:txBody>
      </p:sp>
      <p:pic>
        <p:nvPicPr>
          <p:cNvPr id="23556" name="Picture 8" descr="img015"/>
          <p:cNvPicPr/>
          <p:nvPr/>
        </p:nvPicPr>
        <p:blipFill>
          <a:blip r:embed="rId2"/>
          <a:stretch>
            <a:fillRect/>
          </a:stretch>
        </p:blipFill>
        <p:spPr>
          <a:xfrm>
            <a:off x="3708400" y="1773238"/>
            <a:ext cx="1871662" cy="23082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8888" y="765175"/>
            <a:ext cx="6734175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ЛОШАДКА</a:t>
            </a:r>
          </a:p>
        </p:txBody>
      </p:sp>
      <p:sp>
        <p:nvSpPr>
          <p:cNvPr id="24579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4149725"/>
            <a:ext cx="8001000" cy="1654175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80000"/>
              </a:lnSpc>
              <a:buNone/>
            </a:pPr>
            <a:r>
              <a:rPr lang="ru-RU" altLang="ru-RU" sz="26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Улыбнуться, открыть рот, поднять язык вверх, присосать к верхнему нёбу кончик языка. Щёлкать языком. Челюсть неподвижна, широкий язык за верхними зубами и не подворачивается внутрь. Выполнять 5-6 раз.</a:t>
            </a:r>
          </a:p>
        </p:txBody>
      </p:sp>
      <p:pic>
        <p:nvPicPr>
          <p:cNvPr id="24580" name="Рисунок 35"/>
          <p:cNvPicPr/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3708400" y="1700212"/>
            <a:ext cx="2052638" cy="2185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116013" y="692150"/>
            <a:ext cx="6948487" cy="828675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ВКУСНОЕ ВАРЕНЬЕ</a:t>
            </a:r>
          </a:p>
        </p:txBody>
      </p:sp>
      <p:sp>
        <p:nvSpPr>
          <p:cNvPr id="25603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468312" y="4221162"/>
            <a:ext cx="8001000" cy="15843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/>
              <a:t>   </a:t>
            </a:r>
            <a:r>
              <a:rPr lang="ru-RU" altLang="ru-RU" sz="2200">
                <a:solidFill>
                  <a:srgbClr val="0000CC"/>
                </a:solidFill>
              </a:rPr>
              <a:t>Слегка приоткрыть рот и широким передним краем языка облизать верхнюю губу, делая движения языком сверху вниз, но не из стороны в сторону.</a:t>
            </a:r>
          </a:p>
          <a:p>
            <a:pPr marL="265112" lvl="0" indent="-265112" eaLnBrk="1" hangingPunct="1"/>
            <a:endParaRPr lang="ru-RU" altLang="ru-RU" sz="2800"/>
          </a:p>
        </p:txBody>
      </p:sp>
      <p:pic>
        <p:nvPicPr>
          <p:cNvPr id="25604" name="Рисунок 40"/>
          <p:cNvPicPr/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3419475" y="1700212"/>
            <a:ext cx="2052638" cy="1944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331913" y="765175"/>
            <a:ext cx="6516687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БАРАБАН</a:t>
            </a:r>
          </a:p>
        </p:txBody>
      </p:sp>
      <p:sp>
        <p:nvSpPr>
          <p:cNvPr id="26627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66738" y="3962400"/>
            <a:ext cx="8001000" cy="19145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/>
              <a:t>    </a:t>
            </a:r>
            <a:r>
              <a:rPr lang="ru-RU" altLang="ru-RU" sz="2200">
                <a:solidFill>
                  <a:srgbClr val="0000CC"/>
                </a:solidFill>
              </a:rPr>
              <a:t>Улыбнуться, открыть рот и постучать кончиком языка за верхними зубами: </a:t>
            </a:r>
            <a:r>
              <a:rPr lang="ru-RU" altLang="ru-RU" sz="2200" i="1">
                <a:solidFill>
                  <a:srgbClr val="0000CC"/>
                </a:solidFill>
              </a:rPr>
              <a:t>д-д-д</a:t>
            </a:r>
            <a:r>
              <a:rPr lang="ru-RU" altLang="ru-RU" sz="2200">
                <a:solidFill>
                  <a:srgbClr val="0000CC"/>
                </a:solidFill>
              </a:rPr>
              <a:t> или </a:t>
            </a:r>
            <a:r>
              <a:rPr lang="ru-RU" altLang="ru-RU" sz="2200" i="1">
                <a:solidFill>
                  <a:srgbClr val="0000CC"/>
                </a:solidFill>
              </a:rPr>
              <a:t>дын-дын-дын</a:t>
            </a:r>
            <a:r>
              <a:rPr lang="ru-RU" altLang="ru-RU" sz="2200">
                <a:solidFill>
                  <a:srgbClr val="0000CC"/>
                </a:solidFill>
              </a:rPr>
              <a:t>. Сначала произносить медленно. Постепенно убыстрять темп. Выполнить 3-5 раз. Рот широко открыть.</a:t>
            </a:r>
          </a:p>
          <a:p>
            <a:pPr marL="265112" lvl="0" indent="-265112" eaLnBrk="1" hangingPunct="1"/>
            <a:endParaRPr lang="ru-RU" altLang="ru-RU" sz="2800"/>
          </a:p>
        </p:txBody>
      </p:sp>
      <p:pic>
        <p:nvPicPr>
          <p:cNvPr id="26628" name="Рисунок 36"/>
          <p:cNvPicPr/>
          <p:nvPr/>
        </p:nvPicPr>
        <p:blipFill>
          <a:blip r:embed="rId2"/>
          <a:stretch>
            <a:fillRect/>
          </a:stretch>
        </p:blipFill>
        <p:spPr>
          <a:xfrm>
            <a:off x="3563938" y="1700212"/>
            <a:ext cx="2303462" cy="2114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331913" y="765175"/>
            <a:ext cx="6732587" cy="6842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МОТОРЧИК</a:t>
            </a:r>
          </a:p>
        </p:txBody>
      </p:sp>
      <p:sp>
        <p:nvSpPr>
          <p:cNvPr id="2765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66738" y="3789363"/>
            <a:ext cx="8001000" cy="2230437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 sz="28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Во время длительного произношения звука </a:t>
            </a:r>
            <a:r>
              <a:rPr lang="ru-RU" altLang="ru-RU" sz="2200" i="1">
                <a:solidFill>
                  <a:srgbClr val="0000CC"/>
                </a:solidFill>
              </a:rPr>
              <a:t>д-д-д</a:t>
            </a:r>
            <a:r>
              <a:rPr lang="ru-RU" altLang="ru-RU" sz="2200">
                <a:solidFill>
                  <a:srgbClr val="0000CC"/>
                </a:solidFill>
              </a:rPr>
              <a:t> или </a:t>
            </a:r>
            <a:r>
              <a:rPr lang="ru-RU" altLang="ru-RU" sz="2200" i="1">
                <a:solidFill>
                  <a:srgbClr val="0000CC"/>
                </a:solidFill>
              </a:rPr>
              <a:t>дын-дын-дын</a:t>
            </a:r>
            <a:r>
              <a:rPr lang="ru-RU" altLang="ru-RU" sz="2200">
                <a:solidFill>
                  <a:srgbClr val="0000CC"/>
                </a:solidFill>
              </a:rPr>
              <a:t> быстрыми движениями одноразового шпателя или просто чистым!!! прямым указательным пальцем самого ребенка производить частые колебательные движения из стороны в сторону</a:t>
            </a:r>
          </a:p>
        </p:txBody>
      </p:sp>
      <p:pic>
        <p:nvPicPr>
          <p:cNvPr id="27652" name="Picture 8" descr="img052"/>
          <p:cNvPicPr/>
          <p:nvPr/>
        </p:nvPicPr>
        <p:blipFill>
          <a:blip r:embed="rId2"/>
          <a:stretch>
            <a:fillRect/>
          </a:stretch>
        </p:blipFill>
        <p:spPr>
          <a:xfrm>
            <a:off x="3348038" y="1700212"/>
            <a:ext cx="2592388" cy="2049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47813" y="620713"/>
            <a:ext cx="6229350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ФОКУС</a:t>
            </a:r>
          </a:p>
        </p:txBody>
      </p:sp>
      <p:pic>
        <p:nvPicPr>
          <p:cNvPr id="28675" name="Picture 3" descr="C:\Users\Евросеть\Desktop\АРТ\фокус.jpg"/>
          <p:cNvPicPr>
            <a:picLocks noGrp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3635375" y="1557338"/>
            <a:ext cx="1852612" cy="20161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8676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11188" y="3644900"/>
            <a:ext cx="7785100" cy="2303463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/>
              <a:t>    </a:t>
            </a:r>
            <a:r>
              <a:rPr lang="ru-RU" altLang="ru-RU" sz="2200">
                <a:solidFill>
                  <a:srgbClr val="0000CC"/>
                </a:solidFill>
              </a:rPr>
              <a:t>Улыбнуться, приоткрыть рот, положить широкий передний край языка на верхнюю губу так, чтобы боковые края его были прижаты, а посередине языка был желобок, и сдуть ватку, положенную на кончик носа. Воздух при этом должен идти посередине языка, тогда ватка полетит вверх. </a:t>
            </a:r>
          </a:p>
          <a:p>
            <a:pPr marL="265176" marR="0" lvl="0" indent="-265176" eaLnBrk="1" hangingPunct="1">
              <a:lnSpc>
                <a:spcPct val="90000"/>
              </a:lnSpc>
            </a:pPr>
            <a:endParaRPr lang="ru-RU" altLang="ru-RU" sz="2800"/>
          </a:p>
        </p:txBody>
      </p:sp>
    </p:spTree>
  </p:cSld>
  <p:clrMapOvr>
    <a:masterClrMapping/>
  </p:clrMapOvr>
  <p:transition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03350" y="765175"/>
            <a:ext cx="6589713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ПАРОХОД</a:t>
            </a:r>
          </a:p>
        </p:txBody>
      </p:sp>
      <p:pic>
        <p:nvPicPr>
          <p:cNvPr id="29699" name="Picture 2" descr="C:\Users\Евросеть\Desktop\АРТ\пароход.jpg"/>
          <p:cNvPicPr>
            <a:picLocks noGrp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3492500" y="1700212"/>
            <a:ext cx="2417762" cy="19843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9700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66738" y="3962400"/>
            <a:ext cx="8001000" cy="17700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8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Приоткрыть рот и длительно произносить звук «ы» (как гудит пароход).  Следить, чтобы кончик языка был опущен и находился в глубине рта, а спинка была поднята к небу.</a:t>
            </a:r>
          </a:p>
          <a:p>
            <a:pPr marL="265112" lvl="0" indent="-265112" eaLnBrk="1" hangingPunct="1"/>
            <a:endParaRPr lang="ru-RU" altLang="ru-RU" sz="2800"/>
          </a:p>
        </p:txBody>
      </p:sp>
    </p:spTree>
  </p:cSld>
  <p:clrMapOvr>
    <a:masterClrMapping/>
  </p:clrMapOvr>
  <p:transition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63713" y="765175"/>
            <a:ext cx="6157912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БУБЛИК</a:t>
            </a:r>
          </a:p>
        </p:txBody>
      </p:sp>
      <p:sp>
        <p:nvSpPr>
          <p:cNvPr id="30723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4005262"/>
            <a:ext cx="7812088" cy="17700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8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Выполнить упражнение «Хоботок». Затем округлить губы так, чтобы были видны зубы в положении «Забор». Удерживать в таком положении на счет до пяти.</a:t>
            </a:r>
          </a:p>
        </p:txBody>
      </p:sp>
      <p:pic>
        <p:nvPicPr>
          <p:cNvPr id="30724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3851275" y="1916112"/>
            <a:ext cx="1944688" cy="1751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76375" y="836613"/>
            <a:ext cx="6372225" cy="73660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ЧАСИКИ</a:t>
            </a:r>
          </a:p>
        </p:txBody>
      </p:sp>
      <p:pic>
        <p:nvPicPr>
          <p:cNvPr id="31747" name="Picture 13" descr="Рисунок25"/>
          <p:cNvPicPr>
            <a:picLocks noGrp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331912" y="2133600"/>
            <a:ext cx="1955800" cy="30527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1748" name="Содержимое 5"/>
          <p:cNvSpPr>
            <a:spLocks noGrp="1"/>
          </p:cNvSpPr>
          <p:nvPr>
            <p:ph sz="half" idx="4294967295"/>
          </p:nvPr>
        </p:nvSpPr>
        <p:spPr>
          <a:xfrm>
            <a:off x="3851275" y="1989138"/>
            <a:ext cx="4211638" cy="36718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600"/>
              <a:t>    </a:t>
            </a:r>
            <a:r>
              <a:rPr lang="ru-RU" altLang="ru-RU" sz="2200">
                <a:solidFill>
                  <a:srgbClr val="0000CC"/>
                </a:solidFill>
              </a:rPr>
              <a:t>Улыбнуться, открыть рот.  Кончик языка переводить на счет «раз-два» из одного уголка рта в другой. Нижняя челюсть остается при этом неподвижной. Выполнить 5 раз по 10 движений</a:t>
            </a:r>
          </a:p>
        </p:txBody>
      </p:sp>
    </p:spTree>
  </p:cSld>
  <p:clrMapOvr>
    <a:masterClrMapping/>
  </p:clrMapOvr>
  <p:transition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619250" y="692150"/>
            <a:ext cx="6302375" cy="757238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ЁЖИК</a:t>
            </a:r>
          </a:p>
        </p:txBody>
      </p:sp>
      <p:pic>
        <p:nvPicPr>
          <p:cNvPr id="32771" name="Picture 10" descr="img029"/>
          <p:cNvPicPr>
            <a:picLocks noGrp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3635375" y="1557338"/>
            <a:ext cx="2011362" cy="21177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2772" name="Rectangle 8"/>
          <p:cNvSpPr>
            <a:spLocks noGrp="1"/>
          </p:cNvSpPr>
          <p:nvPr>
            <p:ph type="body" sz="half" idx="4294967295"/>
          </p:nvPr>
        </p:nvSpPr>
        <p:spPr>
          <a:xfrm>
            <a:off x="539750" y="4149725"/>
            <a:ext cx="8001000" cy="16986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600" i="1"/>
              <a:t>     </a:t>
            </a:r>
            <a:r>
              <a:rPr lang="ru-RU" altLang="ru-RU" sz="2200">
                <a:solidFill>
                  <a:srgbClr val="0000CC"/>
                </a:solidFill>
              </a:rPr>
              <a:t>Рот  закрыт. Совершать круговые движения языком между губами и зубами то в одну, то в другую стороны. Выполнять по 5 раз  в каждую сторону.</a:t>
            </a:r>
          </a:p>
        </p:txBody>
      </p:sp>
    </p:spTree>
  </p:cSld>
  <p:clrMapOvr>
    <a:masterClrMapping/>
  </p:clrMapOvr>
  <p:transition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187450" y="765175"/>
            <a:ext cx="6877050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ОРЕШКИ</a:t>
            </a:r>
          </a:p>
        </p:txBody>
      </p:sp>
      <p:sp>
        <p:nvSpPr>
          <p:cNvPr id="33795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4076700"/>
            <a:ext cx="8001000" cy="172720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buNone/>
            </a:pPr>
            <a:r>
              <a:rPr lang="ru-RU" altLang="ru-RU" sz="2600" i="1">
                <a:solidFill>
                  <a:srgbClr val="009900"/>
                </a:solidFill>
              </a:rPr>
              <a:t>    </a:t>
            </a:r>
            <a:endParaRPr lang="ru-RU" altLang="ru-RU" sz="2000">
              <a:solidFill>
                <a:srgbClr val="0000CC"/>
              </a:solidFill>
            </a:endParaRPr>
          </a:p>
          <a:p>
            <a:pPr marL="265176" marR="0" lvl="0" indent="-265176" algn="just" eaLnBrk="1" hangingPunct="1">
              <a:buNone/>
            </a:pPr>
            <a:r>
              <a:rPr lang="ru-RU" altLang="ru-RU" sz="2200">
                <a:solidFill>
                  <a:srgbClr val="0000CC"/>
                </a:solidFill>
              </a:rPr>
              <a:t>   Рот закрыт. Кончик языка с напряжением упирать то в одну, то в другую щёку так, чтобы под щекой надувались «шарики-орешки».</a:t>
            </a:r>
            <a:endParaRPr lang="ru-RU" altLang="ru-RU" sz="2200"/>
          </a:p>
        </p:txBody>
      </p:sp>
      <p:pic>
        <p:nvPicPr>
          <p:cNvPr id="33796" name="Рисунок 53"/>
          <p:cNvPicPr/>
          <p:nvPr/>
        </p:nvPicPr>
        <p:blipFill>
          <a:blip r:embed="rId2">
            <a:lum bright="-6000" contrast="60000"/>
          </a:blip>
          <a:stretch>
            <a:fillRect/>
          </a:stretch>
        </p:blipFill>
        <p:spPr>
          <a:xfrm>
            <a:off x="2987675" y="1844675"/>
            <a:ext cx="2808288" cy="2305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476375" y="692150"/>
            <a:ext cx="6408738" cy="7350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ШАРИКИ</a:t>
            </a:r>
          </a:p>
        </p:txBody>
      </p:sp>
      <p:pic>
        <p:nvPicPr>
          <p:cNvPr id="34819" name="Picture 5" descr="шарики"/>
          <p:cNvPicPr>
            <a:picLocks noGrp="1"/>
          </p:cNvPicPr>
          <p:nvPr>
            <p:ph sz="quarter" idx="4294967295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042988" y="2205038"/>
            <a:ext cx="2292350" cy="237331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4820" name="Содержимое 8"/>
          <p:cNvSpPr>
            <a:spLocks noGrp="1"/>
          </p:cNvSpPr>
          <p:nvPr>
            <p:ph sz="quarter" idx="4294967295"/>
          </p:nvPr>
        </p:nvSpPr>
        <p:spPr>
          <a:xfrm>
            <a:off x="3851275" y="2205038"/>
            <a:ext cx="4537075" cy="28797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18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18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5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4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lnSpc>
                <a:spcPct val="90000"/>
              </a:lnSpc>
              <a:buNone/>
            </a:pPr>
            <a:r>
              <a:rPr lang="ru-RU" altLang="ru-RU" sz="2400">
                <a:solidFill>
                  <a:srgbClr val="990099"/>
                </a:solidFill>
              </a:rPr>
              <a:t>    </a:t>
            </a:r>
          </a:p>
          <a:p>
            <a:pPr marL="265112" lvl="0" indent="-265112" algn="just" eaLnBrk="1" hangingPunct="1">
              <a:lnSpc>
                <a:spcPct val="90000"/>
              </a:lnSpc>
              <a:buNone/>
            </a:pPr>
            <a:r>
              <a:rPr lang="ru-RU" altLang="ru-RU" sz="2400">
                <a:solidFill>
                  <a:srgbClr val="990099"/>
                </a:solidFill>
              </a:rPr>
              <a:t>    </a:t>
            </a:r>
            <a:r>
              <a:rPr lang="ru-RU" altLang="ru-RU" sz="2200">
                <a:solidFill>
                  <a:srgbClr val="0000CC"/>
                </a:solidFill>
              </a:rPr>
              <a:t>Рот закрыт. Надуть одну щёку – сдуть. Надуть другую щеку – сдуть. </a:t>
            </a:r>
          </a:p>
          <a:p>
            <a:pPr marL="265112" lvl="0" indent="-265112" algn="just" eaLnBrk="1" hangingPunct="1">
              <a:lnSpc>
                <a:spcPct val="90000"/>
              </a:lnSpc>
              <a:buNone/>
            </a:pPr>
            <a:r>
              <a:rPr lang="ru-RU" altLang="ru-RU" sz="2200">
                <a:solidFill>
                  <a:srgbClr val="0000CC"/>
                </a:solidFill>
              </a:rPr>
              <a:t>    Надувать    попеременно  5-6  раз</a:t>
            </a:r>
          </a:p>
          <a:p>
            <a:pPr marL="265112" lvl="0" indent="-265112" algn="just" eaLnBrk="1" hangingPunct="1">
              <a:buNone/>
            </a:pPr>
            <a:endParaRPr lang="ru-RU" altLang="ru-RU" sz="2400"/>
          </a:p>
        </p:txBody>
      </p:sp>
    </p:spTree>
  </p:cSld>
  <p:clrMapOvr>
    <a:masterClrMapping/>
  </p:clrMapOvr>
  <p:transition>
    <p:wipe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6"/>
          <p:cNvSpPr>
            <a:spLocks noGrp="1"/>
          </p:cNvSpPr>
          <p:nvPr>
            <p:ph type="title" idx="4294967295"/>
          </p:nvPr>
        </p:nvSpPr>
        <p:spPr>
          <a:xfrm>
            <a:off x="1476375" y="765175"/>
            <a:ext cx="6661150" cy="75565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ГАРМОШКА</a:t>
            </a:r>
          </a:p>
        </p:txBody>
      </p:sp>
      <p:pic>
        <p:nvPicPr>
          <p:cNvPr id="35843" name="Рисунок 38"/>
          <p:cNvPicPr>
            <a:picLocks noGrp="1"/>
          </p:cNvPicPr>
          <p:nvPr>
            <p:ph sz="half" idx="4294967295"/>
          </p:nvPr>
        </p:nvPicPr>
        <p:blipFill>
          <a:blip r:embed="rId2">
            <a:lum bright="-12000" contrast="42000"/>
          </a:blip>
          <a:srcRect b="13616"/>
          <a:stretch>
            <a:fillRect/>
          </a:stretch>
        </p:blipFill>
        <p:spPr>
          <a:xfrm>
            <a:off x="3348038" y="1844675"/>
            <a:ext cx="2620962" cy="17303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5844" name="Текст 8"/>
          <p:cNvSpPr>
            <a:spLocks noGrp="1"/>
          </p:cNvSpPr>
          <p:nvPr>
            <p:ph type="body" sz="half" idx="4294967295"/>
          </p:nvPr>
        </p:nvSpPr>
        <p:spPr>
          <a:xfrm>
            <a:off x="566738" y="3962400"/>
            <a:ext cx="8001000" cy="205740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 sz="2200">
                <a:solidFill>
                  <a:srgbClr val="0000CC"/>
                </a:solidFill>
              </a:rPr>
              <a:t>   Улыбнуться, приоткрыть рот, присосать язык к небу и, не отпуская языка, закрывать и открывать рот. Губы находятся в положении улыбки. При повторении упражнения рот надо стараться открывать все шире и дольше удерживать язык в верхнем положении.</a:t>
            </a:r>
          </a:p>
          <a:p>
            <a:pPr marL="265176" marR="0" lvl="0" indent="-265176" eaLnBrk="1" hangingPunct="1">
              <a:lnSpc>
                <a:spcPct val="90000"/>
              </a:lnSpc>
            </a:pPr>
            <a:endParaRPr lang="ru-RU" altLang="ru-RU" sz="2600"/>
          </a:p>
        </p:txBody>
      </p:sp>
    </p:spTree>
  </p:cSld>
  <p:clrMapOvr>
    <a:masterClrMapping/>
  </p:clrMapOvr>
  <p:transition>
    <p:wipe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47813" y="549275"/>
            <a:ext cx="6661150" cy="719138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РАСЧЁСКА</a:t>
            </a:r>
          </a:p>
        </p:txBody>
      </p:sp>
      <p:sp>
        <p:nvSpPr>
          <p:cNvPr id="36867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4221162"/>
            <a:ext cx="8001000" cy="16271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800"/>
              <a:t>    </a:t>
            </a:r>
            <a:r>
              <a:rPr lang="ru-RU" altLang="ru-RU" sz="2200">
                <a:solidFill>
                  <a:srgbClr val="0000CC"/>
                </a:solidFill>
              </a:rPr>
              <a:t>Улыбнуться, закусить язык зубами и </a:t>
            </a:r>
          </a:p>
          <a:p>
            <a:pPr marL="265112" lvl="0" indent="-265112" algn="just" eaLnBrk="1" hangingPunct="1">
              <a:buNone/>
            </a:pPr>
            <a:r>
              <a:rPr lang="ru-RU" altLang="ru-RU" sz="2200">
                <a:solidFill>
                  <a:srgbClr val="0000CC"/>
                </a:solidFill>
              </a:rPr>
              <a:t>    протаскивать язык между зубами вперёд-назад, как бы причёсывая его.</a:t>
            </a:r>
          </a:p>
          <a:p>
            <a:pPr marL="265112" lvl="0" indent="-265112" algn="just" eaLnBrk="1" hangingPunct="1">
              <a:buNone/>
            </a:pPr>
            <a:endParaRPr lang="ru-RU" altLang="ru-RU" sz="2800"/>
          </a:p>
        </p:txBody>
      </p:sp>
      <p:pic>
        <p:nvPicPr>
          <p:cNvPr id="36868" name="Рисунок 41"/>
          <p:cNvPicPr/>
          <p:nvPr/>
        </p:nvPicPr>
        <p:blipFill>
          <a:blip r:embed="rId2"/>
          <a:stretch>
            <a:fillRect/>
          </a:stretch>
        </p:blipFill>
        <p:spPr>
          <a:xfrm>
            <a:off x="3492500" y="1484312"/>
            <a:ext cx="2068512" cy="2286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92275" y="549275"/>
            <a:ext cx="5724525" cy="6842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ИНДЮК</a:t>
            </a:r>
          </a:p>
        </p:txBody>
      </p:sp>
      <p:pic>
        <p:nvPicPr>
          <p:cNvPr id="37891" name="Рисунок 48"/>
          <p:cNvPicPr>
            <a:picLocks noGrp="1"/>
          </p:cNvPicPr>
          <p:nvPr>
            <p:ph sz="half" idx="4294967295"/>
          </p:nvPr>
        </p:nvPicPr>
        <p:blipFill>
          <a:blip r:embed="rId2">
            <a:lum bright="-6000" contrast="48000"/>
          </a:blip>
          <a:stretch>
            <a:fillRect/>
          </a:stretch>
        </p:blipFill>
        <p:spPr>
          <a:xfrm>
            <a:off x="3492500" y="1341438"/>
            <a:ext cx="2076450" cy="223361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7892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395288" y="3644900"/>
            <a:ext cx="8243887" cy="2419350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76" marR="0" lvl="0" indent="-265176" algn="just" eaLnBrk="1" hangingPunct="1">
              <a:lnSpc>
                <a:spcPct val="90000"/>
              </a:lnSpc>
              <a:buNone/>
            </a:pPr>
            <a:r>
              <a:rPr lang="ru-RU" altLang="ru-RU" sz="2200">
                <a:solidFill>
                  <a:srgbClr val="0000CC"/>
                </a:solidFill>
              </a:rPr>
              <a:t>     Приоткрыть рот, положить язык на верхнюю губу, производить движения передним краем языка по верхней губе вперед-назад, стараясь не отрывать язык от губы, как бы поглаживая ее. Сначала производить медленные движения, потом убыстрять темп и добавить голос, пока не послышатся звуки «бл-бл» (как индюк болбочет)</a:t>
            </a:r>
          </a:p>
          <a:p>
            <a:pPr marL="265176" marR="0" lvl="0" indent="-265176" eaLnBrk="1" hangingPunct="1">
              <a:lnSpc>
                <a:spcPct val="90000"/>
              </a:lnSpc>
            </a:pPr>
            <a:endParaRPr lang="ru-RU" altLang="ru-RU" sz="2600"/>
          </a:p>
        </p:txBody>
      </p:sp>
    </p:spTree>
  </p:cSld>
  <p:clrMapOvr>
    <a:masterClrMapping/>
  </p:clrMapOvr>
  <p:transition>
    <p:wipe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8888" y="836613"/>
            <a:ext cx="6518275" cy="684212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ТРУБОЧКА</a:t>
            </a:r>
          </a:p>
        </p:txBody>
      </p:sp>
      <p:sp>
        <p:nvSpPr>
          <p:cNvPr id="38915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39750" y="4005262"/>
            <a:ext cx="8001000" cy="20574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182880" tIns="91440" rIns="91440" bIns="45720" anchor="t" anchorCtr="0"/>
          <a:lstStyle>
            <a:lvl1pPr marL="265112" indent="-265112" algn="l" defTabSz="914400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kumimoji="0" lang="ru-RU" altLang="en-US" sz="2400" b="0" i="0" u="none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◦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ED3742"/>
              </a:buClr>
              <a:buSzTx/>
              <a:buFont typeface="Wingdings 2" pitchFamily="18" charset="2"/>
              <a:buChar char=""/>
              <a:defRPr kumimoji="0" lang="ru-RU" altLang="en-US" sz="2000" b="0" i="0" u="none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ts val="225"/>
              </a:spcBef>
              <a:spcAft>
                <a:spcPct val="0"/>
              </a:spcAft>
              <a:buClr>
                <a:srgbClr val="ED3742"/>
              </a:buClr>
              <a:buSzPct val="112000"/>
              <a:buFont typeface="Verdana" pitchFamily="34" charset="0"/>
              <a:buChar char="◦"/>
              <a:defRPr kumimoji="0" lang="ru-RU" altLang="en-US" sz="1700" b="0" i="0" u="none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Tx/>
              <a:buFont typeface="Wingdings 2" pitchFamily="18" charset="2"/>
              <a:buChar char=""/>
              <a:defRPr kumimoji="0" lang="ru-RU" altLang="en-US" sz="1600" b="0" i="0" u="none">
                <a:solidFill>
                  <a:schemeClr val="tx1"/>
                </a:solidFill>
                <a:latin typeface="Verdana" pitchFamily="34" charset="0"/>
              </a:defRPr>
            </a:lvl5pPr>
          </a:lstStyle>
          <a:p>
            <a:pPr marL="265112" lvl="0" indent="-265112" algn="just" eaLnBrk="1" hangingPunct="1">
              <a:buNone/>
            </a:pPr>
            <a:r>
              <a:rPr lang="ru-RU" altLang="ru-RU" sz="2800"/>
              <a:t>   </a:t>
            </a:r>
          </a:p>
          <a:p>
            <a:pPr marL="265112" lvl="0" indent="-265112" algn="just" eaLnBrk="1" hangingPunct="1">
              <a:buNone/>
            </a:pPr>
            <a:r>
              <a:rPr lang="ru-RU" altLang="ru-RU" sz="2800"/>
              <a:t>   </a:t>
            </a:r>
            <a:r>
              <a:rPr lang="ru-RU" altLang="ru-RU" sz="2200">
                <a:solidFill>
                  <a:srgbClr val="0000CC"/>
                </a:solidFill>
              </a:rPr>
              <a:t>Открыть рот, свернуть язык трубочкой. Длительно подуть в эту трубочку.</a:t>
            </a:r>
          </a:p>
        </p:txBody>
      </p:sp>
      <p:pic>
        <p:nvPicPr>
          <p:cNvPr id="38916" name="Рисунок 5" descr="muzik45.jpg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63938" y="1700212"/>
            <a:ext cx="2490788" cy="2016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476250"/>
            <a:ext cx="8183562" cy="12684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КОМПЛЕКС  УПРАЖНЕНИЙ  ДЛЯ СВИСТЯЩИХ  ЗВУКОВ</a:t>
            </a:r>
            <a:endParaRPr sz="3200">
              <a:solidFill>
                <a:srgbClr val="0000CC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39939" name="Рисунок 28"/>
          <p:cNvPicPr/>
          <p:nvPr/>
        </p:nvPicPr>
        <p:blipFill>
          <a:blip r:embed="rId2">
            <a:lum bright="-6000" contrast="48000"/>
          </a:blip>
          <a:stretch>
            <a:fillRect/>
          </a:stretch>
        </p:blipFill>
        <p:spPr>
          <a:xfrm>
            <a:off x="1116012" y="1844675"/>
            <a:ext cx="2016125" cy="1449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0" name="Рисунок 2"/>
          <p:cNvPicPr/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635375" y="1844675"/>
            <a:ext cx="2089150" cy="1584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1" name="Picture 2" descr="C:\Users\Евросеть\Desktop\АРТ\лопатка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6227762" y="1844675"/>
            <a:ext cx="2000250" cy="1584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2" name="Picture 2" descr="C:\Users\Евросеть\Desktop\АРТ\чистим зубки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6300788" y="4005262"/>
            <a:ext cx="1968500" cy="1517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3" name="Рисунок 34"/>
          <p:cNvPicPr/>
          <p:nvPr/>
        </p:nvPicPr>
        <p:blipFill>
          <a:blip r:embed="rId6">
            <a:lum bright="-6000" contrast="48000"/>
          </a:blip>
          <a:stretch>
            <a:fillRect/>
          </a:stretch>
        </p:blipFill>
        <p:spPr>
          <a:xfrm>
            <a:off x="1187450" y="3716338"/>
            <a:ext cx="1774825" cy="2016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4" name="Рисунок 8" descr="muzik45.jpg"/>
          <p:cNvPicPr/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63938" y="4005262"/>
            <a:ext cx="2268538" cy="1511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68313" y="476250"/>
            <a:ext cx="8183562" cy="10525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КОМПЛЕКС  УПРАЖНЕНИЙ  ДЛЯ ШИПЯЩИХ  ЗВУКОВ</a:t>
            </a:r>
            <a:endParaRPr sz="3200">
              <a:solidFill>
                <a:srgbClr val="0000CC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40963" name="Рисунок 28"/>
          <p:cNvPicPr/>
          <p:nvPr/>
        </p:nvPicPr>
        <p:blipFill>
          <a:blip r:embed="rId2">
            <a:lum bright="-6000" contrast="48000"/>
          </a:blip>
          <a:stretch>
            <a:fillRect/>
          </a:stretch>
        </p:blipFill>
        <p:spPr>
          <a:xfrm>
            <a:off x="539750" y="1628775"/>
            <a:ext cx="1516062" cy="11509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4" name="Рисунок 2"/>
          <p:cNvPicPr/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00338" y="1628775"/>
            <a:ext cx="1485900" cy="1152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5" name="Picture 2" descr="C:\Users\Евросеть\Desktop\АРТ\лопатка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4932362" y="1628775"/>
            <a:ext cx="1335088" cy="11509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6" name="Рисунок 14"/>
          <p:cNvPicPr/>
          <p:nvPr/>
        </p:nvPicPr>
        <p:blipFill>
          <a:blip r:embed="rId5"/>
          <a:stretch>
            <a:fillRect/>
          </a:stretch>
        </p:blipFill>
        <p:spPr>
          <a:xfrm>
            <a:off x="6732588" y="1700212"/>
            <a:ext cx="1762125" cy="1054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7" name="Picture 2" descr="C:\Users\Евросеть\Desktop\АРТ\парус.jpg"/>
          <p:cNvPicPr/>
          <p:nvPr/>
        </p:nvPicPr>
        <p:blipFill>
          <a:blip r:embed="rId6"/>
          <a:stretch>
            <a:fillRect/>
          </a:stretch>
        </p:blipFill>
        <p:spPr>
          <a:xfrm>
            <a:off x="611188" y="2997200"/>
            <a:ext cx="1584325" cy="13382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8" name="Picture 8" descr="img015"/>
          <p:cNvPicPr/>
          <p:nvPr/>
        </p:nvPicPr>
        <p:blipFill>
          <a:blip r:embed="rId7"/>
          <a:stretch>
            <a:fillRect/>
          </a:stretch>
        </p:blipFill>
        <p:spPr>
          <a:xfrm>
            <a:off x="2843212" y="2924175"/>
            <a:ext cx="1244600" cy="15128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9" name="Рисунок 42"/>
          <p:cNvPicPr/>
          <p:nvPr/>
        </p:nvPicPr>
        <p:blipFill>
          <a:blip r:embed="rId8">
            <a:lum bright="-12000" contrast="42000"/>
          </a:blip>
          <a:stretch>
            <a:fillRect/>
          </a:stretch>
        </p:blipFill>
        <p:spPr>
          <a:xfrm>
            <a:off x="4932362" y="2924175"/>
            <a:ext cx="1295400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70" name="Picture 3" descr="C:\Users\Евросеть\Desktop\АРТ\фокус.jpg"/>
          <p:cNvPicPr/>
          <p:nvPr/>
        </p:nvPicPr>
        <p:blipFill>
          <a:blip r:embed="rId9"/>
          <a:stretch>
            <a:fillRect/>
          </a:stretch>
        </p:blipFill>
        <p:spPr>
          <a:xfrm>
            <a:off x="7019925" y="2924175"/>
            <a:ext cx="1404938" cy="1162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71" name="Picture 5" descr="img011"/>
          <p:cNvPicPr/>
          <p:nvPr/>
        </p:nvPicPr>
        <p:blipFill>
          <a:blip r:embed="rId10"/>
          <a:stretch>
            <a:fillRect/>
          </a:stretch>
        </p:blipFill>
        <p:spPr>
          <a:xfrm>
            <a:off x="684212" y="4508500"/>
            <a:ext cx="1354138" cy="1296988"/>
          </a:xfrm>
          <a:prstGeom prst="rect">
            <a:avLst/>
          </a:prstGeom>
          <a:solidFill>
            <a:srgbClr val="009900"/>
          </a:solidFill>
          <a:ln w="38100">
            <a:solidFill>
              <a:srgbClr val="009900"/>
            </a:solidFill>
            <a:miter lim="800000"/>
          </a:ln>
        </p:spPr>
      </p:pic>
      <p:pic>
        <p:nvPicPr>
          <p:cNvPr id="40972" name="Рисунок 35"/>
          <p:cNvPicPr/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5003800" y="4437062"/>
            <a:ext cx="1176338" cy="1382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73" name="Рисунок 13"/>
          <p:cNvPicPr/>
          <p:nvPr/>
        </p:nvPicPr>
        <p:blipFill>
          <a:blip r:embed="rId12"/>
          <a:stretch>
            <a:fillRect/>
          </a:stretch>
        </p:blipFill>
        <p:spPr>
          <a:xfrm>
            <a:off x="2916238" y="4797425"/>
            <a:ext cx="1166812" cy="1008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74" name="Рисунок 34"/>
          <p:cNvPicPr/>
          <p:nvPr/>
        </p:nvPicPr>
        <p:blipFill>
          <a:blip r:embed="rId13">
            <a:lum bright="-6000" contrast="48000"/>
          </a:blip>
          <a:stretch>
            <a:fillRect/>
          </a:stretch>
        </p:blipFill>
        <p:spPr>
          <a:xfrm>
            <a:off x="7092950" y="4292600"/>
            <a:ext cx="1328738" cy="14557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476250"/>
            <a:ext cx="8183562" cy="1052513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КОМПЛЕКС УПРАЖНЕНИЙ ДЛЯ «Л»</a:t>
            </a:r>
            <a:endParaRPr sz="3200">
              <a:solidFill>
                <a:srgbClr val="0000CC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41987" name="Рисунок 2"/>
          <p:cNvPicPr/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39750" y="1628775"/>
            <a:ext cx="1511300" cy="1158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88" name="Picture 2" descr="C:\Users\Евросеть\Desktop\АРТ\лопатка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2627312" y="1628775"/>
            <a:ext cx="1577975" cy="1344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89" name="Рисунок 14"/>
          <p:cNvPicPr/>
          <p:nvPr/>
        </p:nvPicPr>
        <p:blipFill>
          <a:blip r:embed="rId4"/>
          <a:stretch>
            <a:fillRect/>
          </a:stretch>
        </p:blipFill>
        <p:spPr>
          <a:xfrm>
            <a:off x="2627312" y="4797425"/>
            <a:ext cx="1584325" cy="969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0" name="Picture 8" descr="img015"/>
          <p:cNvPicPr/>
          <p:nvPr/>
        </p:nvPicPr>
        <p:blipFill>
          <a:blip r:embed="rId5"/>
          <a:stretch>
            <a:fillRect/>
          </a:stretch>
        </p:blipFill>
        <p:spPr>
          <a:xfrm>
            <a:off x="7092950" y="1628775"/>
            <a:ext cx="1371600" cy="1789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1" name="Picture 2" descr="C:\Users\Евросеть\Desktop\АРТ\парус.jpg"/>
          <p:cNvPicPr/>
          <p:nvPr/>
        </p:nvPicPr>
        <p:blipFill>
          <a:blip r:embed="rId6"/>
          <a:stretch>
            <a:fillRect/>
          </a:stretch>
        </p:blipFill>
        <p:spPr>
          <a:xfrm>
            <a:off x="539750" y="2924175"/>
            <a:ext cx="1570038" cy="13573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2" name="Рисунок 40"/>
          <p:cNvPicPr/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7092950" y="3573462"/>
            <a:ext cx="1427162" cy="16557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3" name="Рисунок 48"/>
          <p:cNvPicPr/>
          <p:nvPr/>
        </p:nvPicPr>
        <p:blipFill>
          <a:blip r:embed="rId8">
            <a:lum bright="-6000" contrast="48000"/>
          </a:blip>
          <a:stretch>
            <a:fillRect/>
          </a:stretch>
        </p:blipFill>
        <p:spPr>
          <a:xfrm>
            <a:off x="5003800" y="1628775"/>
            <a:ext cx="1438275" cy="1504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4" name="Рисунок 34"/>
          <p:cNvPicPr/>
          <p:nvPr/>
        </p:nvPicPr>
        <p:blipFill>
          <a:blip r:embed="rId9">
            <a:lum bright="-6000" contrast="48000"/>
          </a:blip>
          <a:stretch>
            <a:fillRect/>
          </a:stretch>
        </p:blipFill>
        <p:spPr>
          <a:xfrm>
            <a:off x="539750" y="4365625"/>
            <a:ext cx="1565275" cy="1627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5" name="Рисунок 35"/>
          <p:cNvPicPr/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003800" y="3284538"/>
            <a:ext cx="1455738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96" name="Picture 2" descr="C:\Users\Евросеть\Desktop\АРТ\пароход.jpg"/>
          <p:cNvPicPr/>
          <p:nvPr/>
        </p:nvPicPr>
        <p:blipFill>
          <a:blip r:embed="rId11"/>
          <a:stretch>
            <a:fillRect/>
          </a:stretch>
        </p:blipFill>
        <p:spPr>
          <a:xfrm>
            <a:off x="2627312" y="3213100"/>
            <a:ext cx="1527175" cy="1365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4213" y="476250"/>
            <a:ext cx="7858125" cy="1143000"/>
          </a:xfrm>
          <a:solidFill>
            <a:srgbClr val="CCFF33"/>
          </a:solidFill>
        </p:spPr>
        <p:txBody>
          <a:bodyPr vert="horz" wrap="square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 kern="1200">
                <a:solidFill>
                  <a:srgbClr val="FF8D3E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rgbClr val="FF8D3E"/>
                </a:solidFill>
                <a:latin typeface="Verdana" pitchFamily="34" charset="0"/>
              </a:defRPr>
            </a:lvl9pPr>
          </a:lstStyle>
          <a:p>
            <a:pPr marL="0" marR="0" lvl="0" indent="0" algn="ctr" eaLnBrk="1" hangingPunct="1"/>
            <a:r>
              <a:rPr sz="3200" i="1">
                <a:solidFill>
                  <a:srgbClr val="0000CC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КОМПЛЕКС УПРАЖНЕНИЙ ДЛЯ «Р»</a:t>
            </a:r>
            <a:endParaRPr sz="3200">
              <a:solidFill>
                <a:srgbClr val="0000CC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43011" name="Picture 2" descr="C:\Users\Евросеть\Desktop\АРТ\окошко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611188" y="1700212"/>
            <a:ext cx="1328738" cy="12747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2" name="Рисунок 14"/>
          <p:cNvPicPr/>
          <p:nvPr/>
        </p:nvPicPr>
        <p:blipFill>
          <a:blip r:embed="rId3"/>
          <a:stretch>
            <a:fillRect/>
          </a:stretch>
        </p:blipFill>
        <p:spPr>
          <a:xfrm>
            <a:off x="539750" y="4941888"/>
            <a:ext cx="1655762" cy="8969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3" name="Picture 2" descr="C:\Users\Евросеть\Desktop\АРТ\парус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2411412" y="1773238"/>
            <a:ext cx="1509712" cy="12477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4" name="Picture 8" descr="img015"/>
          <p:cNvPicPr/>
          <p:nvPr/>
        </p:nvPicPr>
        <p:blipFill>
          <a:blip r:embed="rId5"/>
          <a:stretch>
            <a:fillRect/>
          </a:stretch>
        </p:blipFill>
        <p:spPr>
          <a:xfrm>
            <a:off x="7019925" y="1773238"/>
            <a:ext cx="1414462" cy="20875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5" name="Picture 5" descr="img011"/>
          <p:cNvPicPr/>
          <p:nvPr/>
        </p:nvPicPr>
        <p:blipFill>
          <a:blip r:embed="rId6"/>
          <a:stretch>
            <a:fillRect/>
          </a:stretch>
        </p:blipFill>
        <p:spPr>
          <a:xfrm>
            <a:off x="539750" y="3213100"/>
            <a:ext cx="1387475" cy="1511300"/>
          </a:xfrm>
          <a:prstGeom prst="rect">
            <a:avLst/>
          </a:prstGeom>
          <a:solidFill>
            <a:srgbClr val="009900"/>
          </a:solidFill>
          <a:ln w="38100">
            <a:solidFill>
              <a:srgbClr val="009900"/>
            </a:solidFill>
            <a:miter lim="800000"/>
          </a:ln>
        </p:spPr>
      </p:pic>
      <p:pic>
        <p:nvPicPr>
          <p:cNvPr id="43016" name="Рисунок 38"/>
          <p:cNvPicPr/>
          <p:nvPr/>
        </p:nvPicPr>
        <p:blipFill>
          <a:blip r:embed="rId7">
            <a:lum bright="-12000" contrast="42000"/>
          </a:blip>
          <a:srcRect b="13616"/>
          <a:stretch>
            <a:fillRect/>
          </a:stretch>
        </p:blipFill>
        <p:spPr>
          <a:xfrm>
            <a:off x="2447925" y="3379788"/>
            <a:ext cx="1485900" cy="1128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7" name="Рисунок 35"/>
          <p:cNvPicPr/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787900" y="1700212"/>
            <a:ext cx="1404938" cy="14049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8" name="Рисунок 34"/>
          <p:cNvPicPr/>
          <p:nvPr/>
        </p:nvPicPr>
        <p:blipFill>
          <a:blip r:embed="rId9">
            <a:lum bright="-6000" contrast="48000"/>
          </a:blip>
          <a:stretch>
            <a:fillRect/>
          </a:stretch>
        </p:blipFill>
        <p:spPr>
          <a:xfrm>
            <a:off x="7092950" y="4149725"/>
            <a:ext cx="1243012" cy="15128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9" name="Рисунок 36"/>
          <p:cNvPicPr/>
          <p:nvPr/>
        </p:nvPicPr>
        <p:blipFill>
          <a:blip r:embed="rId10"/>
          <a:stretch>
            <a:fillRect/>
          </a:stretch>
        </p:blipFill>
        <p:spPr>
          <a:xfrm>
            <a:off x="2700338" y="4724400"/>
            <a:ext cx="1241425" cy="1089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20" name="Picture 8" descr="img052"/>
          <p:cNvPicPr/>
          <p:nvPr/>
        </p:nvPicPr>
        <p:blipFill>
          <a:blip r:embed="rId11"/>
          <a:stretch>
            <a:fillRect/>
          </a:stretch>
        </p:blipFill>
        <p:spPr>
          <a:xfrm>
            <a:off x="4768850" y="3394075"/>
            <a:ext cx="1603375" cy="1287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ipe dir="d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323232"/>
        </a:dk2>
        <a:lt2>
          <a:srgbClr val="E3DED1"/>
        </a:lt2>
        <a:accent1>
          <a:srgbClr val="F07F09"/>
        </a:accent1>
        <a:accent2>
          <a:srgbClr val="9F293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B9F25"/>
        </a:hlink>
        <a:folHlink>
          <a:srgbClr val="B26B02"/>
        </a:folHlink>
      </a:clrScheme>
    </a:extraClrScheme>
  </a:extraClrSchemeLst>
</a:theme>
</file>

<file path=ppt/theme/theme2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323232"/>
        </a:dk2>
        <a:lt2>
          <a:srgbClr val="E3DED1"/>
        </a:lt2>
        <a:accent1>
          <a:srgbClr val="F07F09"/>
        </a:accent1>
        <a:accent2>
          <a:srgbClr val="9F293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B9F25"/>
        </a:hlink>
        <a:folHlink>
          <a:srgbClr val="B26B02"/>
        </a:folHlink>
      </a:clrScheme>
    </a:extraClrScheme>
  </a:extraClrSchemeLst>
</a:theme>
</file>

<file path=ppt/theme/theme3.xml><?xml version="1.0" encoding="utf-8"?>
<a:theme xmlns:a="http://schemas.openxmlformats.org/drawingml/2006/main" name="2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323232"/>
        </a:dk2>
        <a:lt2>
          <a:srgbClr val="E3DED1"/>
        </a:lt2>
        <a:accent1>
          <a:srgbClr val="F07F09"/>
        </a:accent1>
        <a:accent2>
          <a:srgbClr val="9F293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B9F25"/>
        </a:hlink>
        <a:folHlink>
          <a:srgbClr val="B26B02"/>
        </a:folHlink>
      </a:clrScheme>
    </a:extraClrScheme>
  </a:extraClrSchemeLst>
</a:theme>
</file>

<file path=ppt/theme/theme4.xml><?xml version="1.0" encoding="utf-8"?>
<a:theme xmlns:a="http://schemas.openxmlformats.org/drawingml/2006/main" name="3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323232"/>
        </a:dk2>
        <a:lt2>
          <a:srgbClr val="E3DED1"/>
        </a:lt2>
        <a:accent1>
          <a:srgbClr val="F07F09"/>
        </a:accent1>
        <a:accent2>
          <a:srgbClr val="9F293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B9F25"/>
        </a:hlink>
        <a:folHlink>
          <a:srgbClr val="B26B02"/>
        </a:folHlink>
      </a:clrScheme>
    </a:extraClrScheme>
  </a:extraClrSchemeLst>
</a:theme>
</file>

<file path=ppt/theme/theme5.xml><?xml version="1.0" encoding="utf-8"?>
<a:theme xmlns:a="http://schemas.openxmlformats.org/drawingml/2006/main" name="4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323232"/>
        </a:dk2>
        <a:lt2>
          <a:srgbClr val="E3DED1"/>
        </a:lt2>
        <a:accent1>
          <a:srgbClr val="F07F09"/>
        </a:accent1>
        <a:accent2>
          <a:srgbClr val="9F293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B9F25"/>
        </a:hlink>
        <a:folHlink>
          <a:srgbClr val="B26B02"/>
        </a:folHlink>
      </a:clrScheme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1794</TotalTime>
  <Words>1093</Words>
  <Application>Microsoft Office PowerPoint</Application>
  <PresentationFormat>Экран (4:3)</PresentationFormat>
  <Paragraphs>120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37</vt:i4>
      </vt:variant>
    </vt:vector>
  </HeadingPairs>
  <TitlesOfParts>
    <vt:vector size="42" baseType="lpstr">
      <vt:lpstr>Аспект</vt:lpstr>
      <vt:lpstr>1_Аспект</vt:lpstr>
      <vt:lpstr>2_Аспект</vt:lpstr>
      <vt:lpstr>3_Аспект</vt:lpstr>
      <vt:lpstr>4_Аспект</vt:lpstr>
      <vt:lpstr>          Артикуляционная гимнастика как основа правильного произношения </vt:lpstr>
      <vt:lpstr>   Артикуляционная гимнастика – </vt:lpstr>
      <vt:lpstr>Статические упражнения</vt:lpstr>
      <vt:lpstr>Динамические упражнения</vt:lpstr>
      <vt:lpstr>ЗАБОРЧИК</vt:lpstr>
      <vt:lpstr>ОКНО</vt:lpstr>
      <vt:lpstr>ЛЯГУШКА</vt:lpstr>
      <vt:lpstr>ХОБОТОК</vt:lpstr>
      <vt:lpstr>ЛЯГУШКА-ХОБОТОК</vt:lpstr>
      <vt:lpstr>ЛОПАТОЧКА</vt:lpstr>
      <vt:lpstr>НАКАЖЕМ НЕПОСЛУШНЫЙ ЯЗЫЧОК</vt:lpstr>
      <vt:lpstr>ПАРУС</vt:lpstr>
      <vt:lpstr>ЧАШЕЧКА</vt:lpstr>
      <vt:lpstr>ГРИБОК</vt:lpstr>
      <vt:lpstr> ЧИСТИМ НИЖНИЕ ЗУБКИ</vt:lpstr>
      <vt:lpstr>ЧИСТИМ ВЕРХНИЕ ЗУБКИ </vt:lpstr>
      <vt:lpstr>КАЧЕЛИ</vt:lpstr>
      <vt:lpstr>МАЛЯР</vt:lpstr>
      <vt:lpstr>ЛОШАДКА</vt:lpstr>
      <vt:lpstr>ВКУСНОЕ ВАРЕНЬЕ</vt:lpstr>
      <vt:lpstr>БАРАБАН</vt:lpstr>
      <vt:lpstr>МОТОРЧИК</vt:lpstr>
      <vt:lpstr>ФОКУС</vt:lpstr>
      <vt:lpstr>ПАРОХОД</vt:lpstr>
      <vt:lpstr>БУБЛИК</vt:lpstr>
      <vt:lpstr>ЧАСИКИ</vt:lpstr>
      <vt:lpstr>ЁЖИК</vt:lpstr>
      <vt:lpstr>ОРЕШКИ</vt:lpstr>
      <vt:lpstr>ШАРИКИ</vt:lpstr>
      <vt:lpstr>ГАРМОШКА</vt:lpstr>
      <vt:lpstr>РАСЧЁСКА</vt:lpstr>
      <vt:lpstr>ИНДЮК</vt:lpstr>
      <vt:lpstr>ТРУБОЧКА</vt:lpstr>
      <vt:lpstr>КОМПЛЕКС  УПРАЖНЕНИЙ  ДЛЯ СВИСТЯЩИХ  ЗВУКОВ</vt:lpstr>
      <vt:lpstr>КОМПЛЕКС  УПРАЖНЕНИЙ  ДЛЯ ШИПЯЩИХ  ЗВУКОВ</vt:lpstr>
      <vt:lpstr>КОМПЛЕКС УПРАЖНЕНИЙ ДЛЯ «Л»</vt:lpstr>
      <vt:lpstr>КОМПЛЕКС УПРАЖНЕНИЙ ДЛЯ «Р»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Артикуляционная гимнастика как основа правильного произношения </dc:title>
  <dc:creator>Анонимно</dc:creator>
  <cp:lastModifiedBy>Пользователь</cp:lastModifiedBy>
  <cp:revision>122</cp:revision>
  <dcterms:created xsi:type="dcterms:W3CDTF">2009-11-09T11:30:33Z</dcterms:created>
  <dcterms:modified xsi:type="dcterms:W3CDTF">2023-01-15T12:41:46Z</dcterms:modified>
</cp:coreProperties>
</file>