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61" r:id="rId5"/>
    <p:sldId id="259" r:id="rId6"/>
    <p:sldId id="264" r:id="rId7"/>
    <p:sldId id="265" r:id="rId8"/>
    <p:sldId id="266" r:id="rId9"/>
    <p:sldId id="267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05" autoAdjust="0"/>
    <p:restoredTop sz="92652" autoAdjust="0"/>
  </p:normalViewPr>
  <p:slideViewPr>
    <p:cSldViewPr>
      <p:cViewPr>
        <p:scale>
          <a:sx n="85" d="100"/>
          <a:sy n="85" d="100"/>
        </p:scale>
        <p:origin x="-918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SAD3\Desktop\конкурс\1579631753_15-p-neitralnie-foni-dlya-prezentatsii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SAD3\Desktop\конкурс\243505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500306"/>
            <a:ext cx="4643470" cy="3143272"/>
          </a:xfrm>
          <a:prstGeom prst="rect">
            <a:avLst/>
          </a:prstGeom>
          <a:noFill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42844" y="142852"/>
            <a:ext cx="8501122" cy="909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kumimoji="0" lang="ru-RU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детский сад №3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14282" y="1000108"/>
            <a:ext cx="8501122" cy="16430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Название конкурса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« Конкурс лучших практик внедрения бережливых технологий в образовательных организациях Нижегородской области»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Номинация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«Бережливый детский сад»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b="1" i="1" baseline="0" dirty="0" smtClean="0">
                <a:latin typeface="Times New Roman" pitchFamily="18" charset="0"/>
                <a:cs typeface="Times New Roman" pitchFamily="18" charset="0"/>
              </a:rPr>
              <a:t>Название проекта</a:t>
            </a:r>
            <a:r>
              <a:rPr lang="ru-RU" sz="2000" i="1" baseline="0" dirty="0" smtClean="0">
                <a:latin typeface="Times New Roman" pitchFamily="18" charset="0"/>
                <a:cs typeface="Times New Roman" pitchFamily="18" charset="0"/>
              </a:rPr>
              <a:t>: «Оптимизация процесса выбора игрушки»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571604" y="5715016"/>
            <a:ext cx="5786446" cy="857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Руководители проекта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воспитатели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Носова Оксана Геннадьевна,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8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Яшкова</a:t>
            </a:r>
            <a:r>
              <a:rPr kumimoji="0" lang="ru-RU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Татьяна Владимировна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45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Пример использования одного из инструментов бережливых технологий при разработки и реализации оптимизационного проекта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канбан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доска)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600200"/>
          <a:ext cx="8219256" cy="4294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696"/>
                <a:gridCol w="2803808"/>
                <a:gridCol w="2739752"/>
              </a:tblGrid>
              <a:tr h="37610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Выполнить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 работе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Выполнено</a:t>
                      </a:r>
                      <a:endParaRPr lang="ru-RU" dirty="0"/>
                    </a:p>
                  </a:txBody>
                  <a:tcPr/>
                </a:tc>
              </a:tr>
              <a:tr h="9598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Подборка необходимых знаков для ориентирования детей в игровых зонах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Распечатывание и вырезывание подобранных знаков</a:t>
                      </a:r>
                      <a:endParaRPr lang="ru-RU" sz="18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Ламинирование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знаков и вырезывание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заламинированных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знаков</a:t>
                      </a:r>
                      <a:endParaRPr lang="ru-RU" sz="18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05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Распределение материалов, игр и пособий  в шкафах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Классификация и распределение игр и пособий по шкафам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Игры и пособия находятся в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соответствующих шкафах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273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Визуализация  игровых зон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Распределение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сигнализирующих знаков в игровых зонах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Разъяснение детям обозначающих знаков</a:t>
                      </a:r>
                      <a:endParaRPr lang="ru-RU" sz="18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37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Tm="11656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SAD3\Desktop\конкурс\1579631753_15-p-neitralnie-foni-dlya-prezentatsii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116632"/>
            <a:ext cx="5112568" cy="43204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Карточка проекта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620688"/>
            <a:ext cx="4320480" cy="432048"/>
          </a:xfrm>
        </p:spPr>
        <p:txBody>
          <a:bodyPr>
            <a:normAutofit fontScale="92500"/>
          </a:bodyPr>
          <a:lstStyle/>
          <a:p>
            <a:r>
              <a:rPr lang="ru-RU" sz="1800" i="1" dirty="0" smtClean="0">
                <a:solidFill>
                  <a:schemeClr val="tx1"/>
                </a:solidFill>
              </a:rPr>
              <a:t>«Оптимизация процесса выбора игрушки»</a:t>
            </a:r>
            <a:endParaRPr lang="ru-RU" sz="1800" i="1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1268760"/>
            <a:ext cx="4032448" cy="2448272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 algn="ctr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1. Вовлеченные лица и рамки проекта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Заказчик процесса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дети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Периметр проекта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групповая комната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Владелец процесса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заведующий дет. садом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Сбитнева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И.Ю.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Руководитель проекта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воспитатели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Командир проекта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Яшкова Т.В.,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Носова О.Г.</a:t>
            </a:r>
          </a:p>
          <a:p>
            <a:endParaRPr lang="ru-RU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788024" y="1268760"/>
            <a:ext cx="3960440" cy="2448272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ctr"/>
            <a:r>
              <a:rPr lang="ru-RU" sz="1700" b="1" u="sng" dirty="0" smtClean="0">
                <a:latin typeface="Times New Roman" pitchFamily="18" charset="0"/>
                <a:cs typeface="Times New Roman" pitchFamily="18" charset="0"/>
              </a:rPr>
              <a:t>2. Обоснование выбора</a:t>
            </a:r>
            <a:endParaRPr lang="ru-RU" sz="17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Ключевой риск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дизориентирование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детей в игровом пространстве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Проблемы: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.Ориентирование детей в групповой комнате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.Длительное разъяснение воспитателем,  какой игровой материал можно брать детям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Потеря времени при объяснении детям определенных правил</a:t>
            </a:r>
          </a:p>
          <a:p>
            <a:endParaRPr lang="ru-RU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23528" y="4005064"/>
            <a:ext cx="4032448" cy="2592288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3.Цели и плановый эффект</a:t>
            </a:r>
            <a:endParaRPr lang="ru-RU" sz="1600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788024" y="4005064"/>
            <a:ext cx="3960440" cy="2592288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/>
            <a:r>
              <a:rPr lang="ru-RU" sz="1900" b="1" u="sng" dirty="0" smtClean="0">
                <a:latin typeface="Times New Roman" pitchFamily="18" charset="0"/>
                <a:cs typeface="Times New Roman" pitchFamily="18" charset="0"/>
              </a:rPr>
              <a:t>4. Ключевые события проекта</a:t>
            </a:r>
            <a:endParaRPr lang="ru-RU" sz="19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Старт проекта – 23.09.2020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Диагностика и Целевое состояние – 24.09 – 07.10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разработка текущей карты процесса – 24.09 – 30.09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разработка целевой процесса– 01.10 – 08.10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Внедрение улучшений – 09.10 – 30.10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совещание по защите подходов внедрения – 02.11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Закрепление результатов и закрытие проекта – 03.11 – 09.11</a:t>
            </a:r>
          </a:p>
          <a:p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завершающее совещание – 09.11</a:t>
            </a:r>
          </a:p>
          <a:p>
            <a:endParaRPr lang="ru-RU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67544" y="4365104"/>
          <a:ext cx="3816423" cy="208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141"/>
                <a:gridCol w="1272141"/>
                <a:gridCol w="1272141"/>
              </a:tblGrid>
              <a:tr h="503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цели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Текущий показатель</a:t>
                      </a:r>
                      <a:endParaRPr lang="ru-RU" sz="11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Целевой показатель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924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Сокращение времени при протекании процесса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мин. 10 сек – 8 мин. 10 сек.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highlight>
                            <a:srgbClr val="FFFF00"/>
                          </a:highligh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мин. – 2 мин.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924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Сокращение времени при разъяснении детям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 чел. / 15 мин. (1 мин. на каждого ребенка)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highlight>
                            <a:srgbClr val="FFFF00"/>
                          </a:highligh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 чел./ 1 мин.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highlight>
                            <a:srgbClr val="FFFF00"/>
                          </a:highligh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(1-2 мин. на всю группу)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одзаголовок 2"/>
          <p:cNvSpPr txBox="1">
            <a:spLocks/>
          </p:cNvSpPr>
          <p:nvPr/>
        </p:nvSpPr>
        <p:spPr>
          <a:xfrm>
            <a:off x="6444208" y="116632"/>
            <a:ext cx="288032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УТВЕРЖДАЮ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Директор МБ ДОУ Починковский детский сад №3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_____________ И.Ю.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Сбитнева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25.09.2020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1512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SAD3\Desktop\конкурс\1579631753_15-p-neitralnie-foni-dlya-prezentatsii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Users\User\Pictures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817" t="3846"/>
          <a:stretch>
            <a:fillRect/>
          </a:stretch>
        </p:blipFill>
        <p:spPr bwMode="auto">
          <a:xfrm>
            <a:off x="179512" y="571480"/>
            <a:ext cx="8784976" cy="5929354"/>
          </a:xfrm>
          <a:prstGeom prst="rect">
            <a:avLst/>
          </a:prstGeom>
          <a:noFill/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195736" y="116632"/>
            <a:ext cx="4176464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500298" y="116632"/>
            <a:ext cx="3857652" cy="43204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Карта текущего состояния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процесса выбора игрушки</a:t>
            </a:r>
            <a:endParaRPr kumimoji="0" lang="ru-RU" sz="2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714612" y="3714752"/>
            <a:ext cx="3714776" cy="4320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Карта целевого состояния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процесс выбора игрушки</a:t>
            </a:r>
            <a:endParaRPr kumimoji="0" lang="ru-RU" sz="22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2922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3" descr="C:\Users\SAD3\Desktop\конкурс\1579631753_15-p-neitralnie-foni-dlya-prezentatsii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116632"/>
            <a:ext cx="2592288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93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408"/>
                <a:gridCol w="2705432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№№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мероприятий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Срок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реализации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Ожидаемый результат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Ответственный исполнитель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Подбор необходимых знаков для распечатывания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09.10 – 12.10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Подобраны сигнализирующие знаки 3-х цветов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Носова О.Г.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Яшкова Т.В.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Распечатывание и вырезывание подобранных знаков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13.10 – 14.10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Подготовлены знаки в нужном количестве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Носова О.Г.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Яшкова Т.В.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Ламинирование и вырезывание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ламинированных 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знаков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15.10 – 16.10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Укрепление материала знаков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Носова О.Г.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Яшкова Т.В.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Разбор материалов, игр и пособий  в шкафах и их классификация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19.10 – 23.10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Материалы в шкафах разложены по степени пользования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Носова О.Г.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Яшкова Т.В.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Расположение и прикрепление сигнализирующих знаков на фасад шкафов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   26.10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Материалы в шкафах соответствуют прикрепленному знаку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Носова О.Г.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Яшкова Т.В.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Разъяснение детям обозначающих знаков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27.10 – 30.10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Дети оповещены. Обозначения на шкафах усвоены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Носова О.Г.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Яшкова Т.В.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116632"/>
            <a:ext cx="8579296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Форма 03 –БТ</a:t>
            </a:r>
            <a:b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УТВЕРЖДАЮ</a:t>
            </a:r>
            <a:b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Должность владельца процесса</a:t>
            </a:r>
            <a:b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</a:t>
            </a:r>
            <a:r>
              <a:rPr kumimoji="0" lang="ru-RU" sz="1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_________Носова</a:t>
            </a: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О.Г.</a:t>
            </a:r>
            <a:b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</a:t>
            </a:r>
            <a:r>
              <a:rPr kumimoji="0" lang="ru-RU" sz="1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_________Яшкова</a:t>
            </a: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Т.В.</a:t>
            </a:r>
            <a:b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Дата </a:t>
            </a:r>
            <a:r>
              <a:rPr kumimoji="0" lang="ru-RU" sz="11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02.10.2020</a:t>
            </a: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ПЛАН МЕРОПРИЯТИЙ ПО ДОСТИЖЕНИЮ ЦЕЛЕВЫХ ПОКАЗАТЕЛЕЙ ПРОЕКТА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67544" y="60212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Руководители проекта        _________________            Носова О.Г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_________________            Яшкова Т.В.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67544" y="2708920"/>
            <a:ext cx="82089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67544" y="1988840"/>
            <a:ext cx="82089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67544" y="3140968"/>
            <a:ext cx="82089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7544" y="3645024"/>
            <a:ext cx="82089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67544" y="4293096"/>
            <a:ext cx="82089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67544" y="5229200"/>
            <a:ext cx="82089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67544" y="5877272"/>
            <a:ext cx="82089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67544" y="1988840"/>
            <a:ext cx="0" cy="38884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779912" y="1988840"/>
            <a:ext cx="0" cy="38884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364088" y="1988840"/>
            <a:ext cx="0" cy="38884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020272" y="1988840"/>
            <a:ext cx="0" cy="38884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676456" y="1988840"/>
            <a:ext cx="0" cy="38884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043608" y="1988840"/>
            <a:ext cx="0" cy="38884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67544" y="1484784"/>
            <a:ext cx="82089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67544" y="1484784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043608" y="1484784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779912" y="1484784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364088" y="1484784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020272" y="1484784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676456" y="1484784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Tm="1131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SAD3\Desktop\конкурс\1579631753_15-p-neitralnie-foni-dlya-prezentatsii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 descr="C:\Users\User\Desktop\Курсы БТ\фото БТ\IMG_19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20688"/>
            <a:ext cx="4506420" cy="3379815"/>
          </a:xfrm>
          <a:prstGeom prst="rect">
            <a:avLst/>
          </a:prstGeom>
          <a:noFill/>
        </p:spPr>
      </p:pic>
      <p:pic>
        <p:nvPicPr>
          <p:cNvPr id="16387" name="Picture 3" descr="C:\Users\User\Desktop\Курсы БТ\фото БТ\IMG_19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357562"/>
            <a:ext cx="4292677" cy="3219508"/>
          </a:xfrm>
          <a:prstGeom prst="rect">
            <a:avLst/>
          </a:prstGeom>
          <a:noFill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3357554" y="214290"/>
            <a:ext cx="244827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dirty="0" smtClean="0"/>
              <a:t>Фото «До»</a:t>
            </a:r>
            <a:endParaRPr kumimoji="0" lang="ru-RU" sz="18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7312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SAD3\Desktop\конкурс\1579631753_15-p-neitralnie-foni-dlya-prezentatsii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F:\Курсы БТ\фото БТ\IMG_1401.JPG"/>
          <p:cNvPicPr>
            <a:picLocks noChangeAspect="1" noChangeArrowheads="1"/>
          </p:cNvPicPr>
          <p:nvPr/>
        </p:nvPicPr>
        <p:blipFill>
          <a:blip r:embed="rId3" cstate="print"/>
          <a:srcRect l="16670" t="30540" r="8312"/>
          <a:stretch>
            <a:fillRect/>
          </a:stretch>
        </p:blipFill>
        <p:spPr bwMode="auto">
          <a:xfrm rot="5400000">
            <a:off x="-285786" y="1571613"/>
            <a:ext cx="5143537" cy="3714776"/>
          </a:xfrm>
          <a:prstGeom prst="rect">
            <a:avLst/>
          </a:prstGeom>
          <a:noFill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357158" y="285728"/>
            <a:ext cx="371477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Подборка необходимых знаков</a:t>
            </a:r>
            <a:endParaRPr kumimoji="0" lang="ru-RU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43438" y="285728"/>
            <a:ext cx="371477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Ламинирование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знаков</a:t>
            </a:r>
            <a:endParaRPr kumimoji="0" lang="ru-RU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F:\Курсы БТ\фото БТ\IMG_18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179091" y="1393017"/>
            <a:ext cx="5143536" cy="4071966"/>
          </a:xfrm>
          <a:prstGeom prst="rect">
            <a:avLst/>
          </a:prstGeom>
          <a:noFill/>
        </p:spPr>
      </p:pic>
    </p:spTree>
  </p:cSld>
  <p:clrMapOvr>
    <a:masterClrMapping/>
  </p:clrMapOvr>
  <p:transition advTm="6703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SAD3\Desktop\конкурс\1579631753_15-p-neitralnie-foni-dlya-prezentatsii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6" name="Picture 4" descr="F:\Курсы БТ\фото БТ\IMG_1865.JPG"/>
          <p:cNvPicPr>
            <a:picLocks noChangeAspect="1" noChangeArrowheads="1"/>
          </p:cNvPicPr>
          <p:nvPr/>
        </p:nvPicPr>
        <p:blipFill>
          <a:blip r:embed="rId3" cstate="print"/>
          <a:srcRect l="48436" t="32983" r="7857"/>
          <a:stretch>
            <a:fillRect/>
          </a:stretch>
        </p:blipFill>
        <p:spPr bwMode="auto">
          <a:xfrm rot="5400000">
            <a:off x="482174" y="1660910"/>
            <a:ext cx="3571900" cy="4107685"/>
          </a:xfrm>
          <a:prstGeom prst="rect">
            <a:avLst/>
          </a:prstGeom>
          <a:noFill/>
        </p:spPr>
      </p:pic>
      <p:pic>
        <p:nvPicPr>
          <p:cNvPr id="3077" name="Picture 5" descr="F:\Курсы БТ\фото БТ\IMG_18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805310" y="1623920"/>
            <a:ext cx="5562007" cy="4171505"/>
          </a:xfrm>
          <a:prstGeom prst="rect">
            <a:avLst/>
          </a:prstGeom>
          <a:noFill/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928662" y="285728"/>
            <a:ext cx="6286544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Вырезывание знаков</a:t>
            </a:r>
            <a:endParaRPr kumimoji="0" lang="ru-RU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714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SAD3\Desktop\конкурс\1579631753_15-p-neitralnie-foni-dlya-prezentatsii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85728"/>
            <a:ext cx="6043626" cy="101122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Фото «После»</a:t>
            </a:r>
            <a:endParaRPr lang="ru-RU" sz="3200" b="1" dirty="0"/>
          </a:p>
        </p:txBody>
      </p:sp>
      <p:pic>
        <p:nvPicPr>
          <p:cNvPr id="4" name="Picture 3" descr="C:\Users\User\Desktop\Курсы БТ\фото БТ\IMG_193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7493" y="1576963"/>
            <a:ext cx="4273418" cy="3976964"/>
          </a:xfrm>
          <a:prstGeom prst="rect">
            <a:avLst/>
          </a:prstGeom>
          <a:noFill/>
        </p:spPr>
      </p:pic>
      <p:pic>
        <p:nvPicPr>
          <p:cNvPr id="5" name="Picture 2" descr="C:\Users\User\Desktop\Курсы БТ\фото БТ\IMG_19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668425" y="2403881"/>
            <a:ext cx="3981371" cy="4459974"/>
          </a:xfrm>
          <a:prstGeom prst="rect">
            <a:avLst/>
          </a:prstGeom>
          <a:noFill/>
        </p:spPr>
      </p:pic>
      <p:cxnSp>
        <p:nvCxnSpPr>
          <p:cNvPr id="11" name="Прямая со стрелкой 10"/>
          <p:cNvCxnSpPr/>
          <p:nvPr/>
        </p:nvCxnSpPr>
        <p:spPr>
          <a:xfrm rot="16200000" flipV="1">
            <a:off x="964778" y="4179496"/>
            <a:ext cx="785818" cy="28495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1643836" y="4356900"/>
            <a:ext cx="571504" cy="43021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5715008" y="2714620"/>
            <a:ext cx="785818" cy="21431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6750859" y="3964785"/>
            <a:ext cx="857256" cy="50006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6200000" flipV="1">
            <a:off x="4429124" y="4500570"/>
            <a:ext cx="857256" cy="42862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 flipH="1" flipV="1">
            <a:off x="536547" y="4035429"/>
            <a:ext cx="785818" cy="158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Tm="7437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SAD3\Desktop\конкурс\1579631753_15-p-neitralnie-foni-dlya-prezentatsii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Фото после завершения проекта</a:t>
            </a:r>
            <a:endParaRPr lang="ru-RU" sz="2800" dirty="0"/>
          </a:p>
        </p:txBody>
      </p:sp>
      <p:pic>
        <p:nvPicPr>
          <p:cNvPr id="1026" name="Picture 2" descr="F:\Курсы БТ\20201106_1202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1" y="785794"/>
            <a:ext cx="4956147" cy="2786082"/>
          </a:xfrm>
          <a:prstGeom prst="rect">
            <a:avLst/>
          </a:prstGeom>
          <a:noFill/>
        </p:spPr>
      </p:pic>
      <p:pic>
        <p:nvPicPr>
          <p:cNvPr id="1027" name="Picture 3" descr="F:\Курсы БТ\20201106_1202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3714752"/>
            <a:ext cx="5106562" cy="2870638"/>
          </a:xfrm>
          <a:prstGeom prst="rect">
            <a:avLst/>
          </a:prstGeom>
          <a:noFill/>
        </p:spPr>
      </p:pic>
    </p:spTree>
  </p:cSld>
  <p:clrMapOvr>
    <a:masterClrMapping/>
  </p:clrMapOvr>
  <p:transition advTm="6157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564</Words>
  <Application>Microsoft Office PowerPoint</Application>
  <PresentationFormat>Экран (4:3)</PresentationFormat>
  <Paragraphs>117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Карточка проекта</vt:lpstr>
      <vt:lpstr>Слайд 3</vt:lpstr>
      <vt:lpstr> </vt:lpstr>
      <vt:lpstr>Слайд 5</vt:lpstr>
      <vt:lpstr>Слайд 6</vt:lpstr>
      <vt:lpstr>Слайд 7</vt:lpstr>
      <vt:lpstr>Фото «После»</vt:lpstr>
      <vt:lpstr>Фото после завершения проекта</vt:lpstr>
      <vt:lpstr>Пример использования одного из инструментов бережливых технологий при разработки и реализации оптимизационного проекта (канбан- доска)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Карточка ПСР проекта</dc:title>
  <dc:creator>User</dc:creator>
  <cp:lastModifiedBy>SAD3</cp:lastModifiedBy>
  <cp:revision>20</cp:revision>
  <dcterms:created xsi:type="dcterms:W3CDTF">2020-10-27T10:32:04Z</dcterms:created>
  <dcterms:modified xsi:type="dcterms:W3CDTF">2020-11-06T10:43:20Z</dcterms:modified>
</cp:coreProperties>
</file>